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3" r:id="rId1"/>
  </p:sldMasterIdLst>
  <p:notesMasterIdLst>
    <p:notesMasterId r:id="rId39"/>
  </p:notesMasterIdLst>
  <p:sldIdLst>
    <p:sldId id="256" r:id="rId2"/>
    <p:sldId id="281" r:id="rId3"/>
    <p:sldId id="293" r:id="rId4"/>
    <p:sldId id="294" r:id="rId5"/>
    <p:sldId id="296" r:id="rId6"/>
    <p:sldId id="295" r:id="rId7"/>
    <p:sldId id="297" r:id="rId8"/>
    <p:sldId id="300" r:id="rId9"/>
    <p:sldId id="299" r:id="rId10"/>
    <p:sldId id="325" r:id="rId11"/>
    <p:sldId id="298" r:id="rId12"/>
    <p:sldId id="301" r:id="rId13"/>
    <p:sldId id="326" r:id="rId14"/>
    <p:sldId id="302" r:id="rId15"/>
    <p:sldId id="303" r:id="rId16"/>
    <p:sldId id="321" r:id="rId17"/>
    <p:sldId id="327" r:id="rId18"/>
    <p:sldId id="328" r:id="rId19"/>
    <p:sldId id="305" r:id="rId20"/>
    <p:sldId id="304" r:id="rId21"/>
    <p:sldId id="306" r:id="rId22"/>
    <p:sldId id="323" r:id="rId23"/>
    <p:sldId id="322" r:id="rId24"/>
    <p:sldId id="311" r:id="rId25"/>
    <p:sldId id="324" r:id="rId26"/>
    <p:sldId id="313" r:id="rId27"/>
    <p:sldId id="314" r:id="rId28"/>
    <p:sldId id="315" r:id="rId29"/>
    <p:sldId id="317" r:id="rId30"/>
    <p:sldId id="318" r:id="rId31"/>
    <p:sldId id="329" r:id="rId32"/>
    <p:sldId id="330" r:id="rId33"/>
    <p:sldId id="331" r:id="rId34"/>
    <p:sldId id="332" r:id="rId35"/>
    <p:sldId id="319" r:id="rId36"/>
    <p:sldId id="320" r:id="rId37"/>
    <p:sldId id="26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72" d="100"/>
          <a:sy n="72" d="100"/>
        </p:scale>
        <p:origin x="660"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765B5C-9E3C-40D7-976F-54398F4C512E}" type="datetimeFigureOut">
              <a:rPr lang="en-US" smtClean="0"/>
              <a:pPr/>
              <a:t>11/10/2014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B9C54C-7465-4840-9F5E-61DF96727458}" type="slidenum">
              <a:rPr lang="en-US" smtClean="0"/>
              <a:pPr/>
              <a:t>‹#›</a:t>
            </a:fld>
            <a:endParaRPr lang="en-US"/>
          </a:p>
        </p:txBody>
      </p:sp>
    </p:spTree>
    <p:extLst>
      <p:ext uri="{BB962C8B-B14F-4D97-AF65-F5344CB8AC3E}">
        <p14:creationId xmlns:p14="http://schemas.microsoft.com/office/powerpoint/2010/main" val="2281203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A069CB8-F204-4D06-B913-C5A26A89888A}" type="datetimeFigureOut">
              <a:rPr lang="en-US" smtClean="0"/>
              <a:pPr/>
              <a:t>11/10/2014</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FAB73BC-B049-4115-A692-8D63A059BFB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0B6E300-0A13-4A81-945A-7333C271A069}" type="datetimeFigureOut">
              <a:rPr lang="en-US" smtClean="0"/>
              <a:pPr/>
              <a:t>11/10/2014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4671962-1EA4-46E7-BCB0-F36CE46D1A59}" type="datetimeFigureOut">
              <a:rPr lang="en-US" smtClean="0"/>
              <a:pPr/>
              <a:t>11/10/2014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D30BB376-B19C-488D-ABEB-03C7E6E9E3E0}" type="datetimeFigureOut">
              <a:rPr lang="en-US" smtClean="0"/>
              <a:pPr/>
              <a:t>11/10/2014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629637A9-119A-49DA-BD12-AAC58B377D80}" type="slidenum">
              <a:rPr lang="en-US" smtClean="0"/>
              <a:pPr/>
              <a:t>‹#›</a:t>
            </a:fld>
            <a:endParaRPr lang="en-US" dirty="0"/>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86F077B-A50F-4D64-8574-E2D6A98A5553}" type="datetimeFigureOut">
              <a:rPr lang="en-US" smtClean="0"/>
              <a:pPr/>
              <a:t>11/10/2014</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4FAB73BC-B049-4115-A692-8D63A059BFB8}" type="slidenum">
              <a:rPr lang="en-US" smtClean="0"/>
              <a:pPr/>
              <a:t>‹#›</a:t>
            </a:fld>
            <a:endParaRPr lang="en-US" dirty="0"/>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D9E2A62-1983-43A1-A163-D8AA46534C80}" type="datetimeFigureOut">
              <a:rPr lang="en-US" smtClean="0"/>
              <a:pPr/>
              <a:t>11/10/2014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FAB73BC-B049-4115-A692-8D63A059BFB8}" type="slidenum">
              <a:rPr lang="en-US" smtClean="0"/>
              <a:pPr/>
              <a:t>‹#›</a:t>
            </a:fld>
            <a:endParaRPr lang="en-US" dirty="0"/>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98F3E3B-34E3-4345-B2A1-994B83598A9C}" type="datetimeFigureOut">
              <a:rPr lang="en-US" smtClean="0"/>
              <a:pPr/>
              <a:t>11/10/2014</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FD816C96-82A1-4D77-8ADA-627AC6FE3D65}" type="datetimeFigureOut">
              <a:rPr lang="en-US" smtClean="0"/>
              <a:pPr/>
              <a:t>11/10/2014</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4FAB73BC-B049-4115-A692-8D63A059BFB8}" type="slidenum">
              <a:rPr lang="en-US" smtClean="0"/>
              <a:pPr/>
              <a:t>‹#›</a:t>
            </a:fld>
            <a:endParaRPr lang="en-US" dirty="0"/>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102C1E-28F2-47E9-802D-339E64E2F920}" type="datetimeFigureOut">
              <a:rPr lang="en-US" smtClean="0"/>
              <a:pPr/>
              <a:t>11/10/2014</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24271A48-F18A-45B3-BC05-1E27DA3F88AF}" type="datetimeFigureOut">
              <a:rPr lang="en-US" smtClean="0"/>
              <a:pPr/>
              <a:t>11/10/2014</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4FAB73BC-B049-4115-A692-8D63A059BFB8}"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65B747F8-9654-4282-85D2-65F41AAE7A75}" type="datetimeFigureOut">
              <a:rPr lang="en-US" smtClean="0"/>
              <a:pPr/>
              <a:t>11/10/2014</a:t>
            </a:fld>
            <a:endParaRPr lang="en-US" dirty="0"/>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FAB73BC-B049-4115-A692-8D63A059BFB8}" type="slidenum">
              <a:rPr lang="en-US" smtClean="0"/>
              <a:pPr/>
              <a:t>‹#›</a:t>
            </a:fld>
            <a:endParaRPr lang="en-US"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955249" y="5001994"/>
            <a:ext cx="5069337"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71414" y="5785023"/>
            <a:ext cx="506933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5DC5B261-8843-42D1-AAFC-05E20E2D9B97}" type="datetimeFigureOut">
              <a:rPr lang="en-US" smtClean="0"/>
              <a:pPr/>
              <a:t>11/10/2014</a:t>
            </a:fld>
            <a:endParaRPr lang="en-US" dirty="0"/>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hf sldNum="0"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4862" y="601579"/>
            <a:ext cx="6757907" cy="1515979"/>
          </a:xfrm>
        </p:spPr>
        <p:txBody>
          <a:bodyPr>
            <a:noAutofit/>
            <a:scene3d>
              <a:camera prst="orthographicFront"/>
              <a:lightRig rig="soft" dir="t">
                <a:rot lat="0" lon="0" rev="15600000"/>
              </a:lightRig>
            </a:scene3d>
            <a:sp3d extrusionH="57150" prstMaterial="softEdge">
              <a:bevelT w="25400" h="38100"/>
            </a:sp3d>
          </a:bodyPr>
          <a:lstStyle/>
          <a:p>
            <a:pPr algn="ctr"/>
            <a:r>
              <a:rPr lang="en-US" sz="6600" b="1" cap="none" spc="0" dirty="0" smtClean="0">
                <a:ln>
                  <a:solidFill>
                    <a:schemeClr val="accent1">
                      <a:lumMod val="75000"/>
                    </a:schemeClr>
                  </a:solidFill>
                </a:ln>
                <a:solidFill>
                  <a:schemeClr val="bg1">
                    <a:lumMod val="50000"/>
                  </a:schemeClr>
                </a:solidFill>
                <a:effectLst>
                  <a:reflection blurRad="6350" stA="60000" endA="900" endPos="58000" dir="5400000" sy="-100000" algn="bl" rotWithShape="0"/>
                </a:effectLst>
                <a:latin typeface="Times New Roman" pitchFamily="18" charset="0"/>
                <a:cs typeface="Times New Roman" pitchFamily="18" charset="0"/>
              </a:rPr>
              <a:t>“</a:t>
            </a:r>
            <a:r>
              <a:rPr lang="en-US" sz="6600" b="1" dirty="0" smtClean="0">
                <a:ln>
                  <a:solidFill>
                    <a:schemeClr val="accent1">
                      <a:lumMod val="75000"/>
                    </a:schemeClr>
                  </a:solidFill>
                </a:ln>
                <a:solidFill>
                  <a:schemeClr val="bg1">
                    <a:lumMod val="50000"/>
                  </a:schemeClr>
                </a:solidFill>
                <a:effectLst>
                  <a:reflection blurRad="6350" stA="60000" endA="900" endPos="58000" dir="5400000" sy="-100000" algn="bl" rotWithShape="0"/>
                </a:effectLst>
                <a:latin typeface="Times New Roman" pitchFamily="18" charset="0"/>
                <a:cs typeface="Times New Roman" pitchFamily="18" charset="0"/>
              </a:rPr>
              <a:t>News Portal</a:t>
            </a:r>
            <a:r>
              <a:rPr lang="en-US" sz="6600" b="1" cap="none" spc="0" dirty="0" smtClean="0">
                <a:ln>
                  <a:solidFill>
                    <a:schemeClr val="accent1">
                      <a:lumMod val="75000"/>
                    </a:schemeClr>
                  </a:solidFill>
                </a:ln>
                <a:solidFill>
                  <a:schemeClr val="bg1">
                    <a:lumMod val="50000"/>
                  </a:schemeClr>
                </a:solidFill>
                <a:effectLst>
                  <a:reflection blurRad="6350" stA="60000" endA="900" endPos="58000" dir="5400000" sy="-100000" algn="bl" rotWithShape="0"/>
                </a:effectLst>
                <a:latin typeface="Times New Roman" pitchFamily="18" charset="0"/>
                <a:cs typeface="Times New Roman" pitchFamily="18" charset="0"/>
              </a:rPr>
              <a:t>”</a:t>
            </a:r>
          </a:p>
          <a:p>
            <a:pPr algn="ctr"/>
            <a:endParaRPr lang="en-US" sz="4400" b="1" cap="none" spc="0" dirty="0" smtClean="0">
              <a:ln/>
              <a:solidFill>
                <a:srgbClr val="0070C0"/>
              </a:solidFill>
              <a:effectLst>
                <a:reflection blurRad="6350" stA="60000" endA="900" endPos="58000" dir="5400000" sy="-100000" algn="bl" rotWithShape="0"/>
              </a:effectLst>
              <a:latin typeface="Times New Roman" pitchFamily="18" charset="0"/>
              <a:cs typeface="Times New Roman" pitchFamily="18" charset="0"/>
            </a:endParaRPr>
          </a:p>
          <a:p>
            <a:pPr lvl="0"/>
            <a:r>
              <a:rPr lang="en-US" b="1" cap="none" spc="0" dirty="0">
                <a:ln/>
                <a:solidFill>
                  <a:schemeClr val="accent4"/>
                </a:solidFill>
              </a:rPr>
              <a:t/>
            </a:r>
            <a:br>
              <a:rPr lang="en-US" b="1" cap="none" spc="0" dirty="0">
                <a:ln/>
                <a:solidFill>
                  <a:schemeClr val="accent4"/>
                </a:solidFill>
              </a:rPr>
            </a:br>
            <a:r>
              <a:rPr lang="en-US" b="1" cap="none" spc="0" dirty="0">
                <a:ln/>
                <a:solidFill>
                  <a:schemeClr val="accent4"/>
                </a:solidFill>
              </a:rPr>
              <a:t> </a:t>
            </a:r>
          </a:p>
          <a:p>
            <a:pPr algn="ctr"/>
            <a:endParaRPr lang="en-US" b="1" cap="none" spc="0" dirty="0" smtClean="0">
              <a:ln/>
              <a:solidFill>
                <a:schemeClr val="accent4"/>
              </a:solidFill>
            </a:endParaRPr>
          </a:p>
          <a:p>
            <a:pPr algn="ctr"/>
            <a:endParaRPr lang="en-US" b="1" cap="none" spc="0" dirty="0" smtClean="0">
              <a:ln/>
              <a:solidFill>
                <a:schemeClr val="accent4"/>
              </a:solidFill>
            </a:endParaRPr>
          </a:p>
          <a:p>
            <a:pPr algn="ctr"/>
            <a:endParaRPr lang="en-US" b="1" cap="none" spc="0" dirty="0" smtClean="0">
              <a:ln/>
              <a:solidFill>
                <a:schemeClr val="accent4"/>
              </a:solidFill>
            </a:endParaRPr>
          </a:p>
          <a:p>
            <a:pPr algn="ctr"/>
            <a:endParaRPr lang="en-US" b="1" cap="none" spc="0" dirty="0">
              <a:ln/>
              <a:solidFill>
                <a:schemeClr val="accent4"/>
              </a:solidFill>
            </a:endParaRPr>
          </a:p>
        </p:txBody>
      </p:sp>
      <p:pic>
        <p:nvPicPr>
          <p:cNvPr id="4" name="Picture Frame 1039"/>
          <p:cNvPicPr>
            <a:picLocks noChangeAspect="1" noChangeArrowheads="1"/>
          </p:cNvPicPr>
          <p:nvPr/>
        </p:nvPicPr>
        <p:blipFill>
          <a:blip r:embed="rId2">
            <a:extLst>
              <a:ext uri="{28A0092B-C50C-407E-A947-70E740481C1C}">
                <a14:useLocalDpi xmlns:a14="http://schemas.microsoft.com/office/drawing/2010/main" val="0"/>
              </a:ext>
            </a:extLst>
          </a:blip>
          <a:srcRect l="49959" t="7387" r="11583" b="69763"/>
          <a:stretch>
            <a:fillRect/>
          </a:stretch>
        </p:blipFill>
        <p:spPr bwMode="auto">
          <a:xfrm>
            <a:off x="153901" y="158750"/>
            <a:ext cx="1841500" cy="1156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707105" y="5539879"/>
            <a:ext cx="6160169" cy="1077218"/>
          </a:xfrm>
          <a:prstGeom prst="rect">
            <a:avLst/>
          </a:prstGeom>
          <a:noFill/>
          <a:effectLst>
            <a:outerShdw blurRad="50800" dist="38100" dir="5400000" algn="t" rotWithShape="0">
              <a:prstClr val="black">
                <a:alpha val="40000"/>
              </a:prstClr>
            </a:outerShd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600" b="1" cap="none" spc="0" dirty="0" smtClean="0">
                <a:ln/>
                <a:effectLst/>
                <a:latin typeface="Times New Roman" pitchFamily="18" charset="0"/>
                <a:cs typeface="Times New Roman" pitchFamily="18" charset="0"/>
              </a:rPr>
              <a:t>MARWADI </a:t>
            </a:r>
            <a:r>
              <a:rPr lang="en-US" sz="1600" b="1" cap="none" spc="0" dirty="0">
                <a:ln/>
                <a:effectLst/>
                <a:latin typeface="Times New Roman" pitchFamily="18" charset="0"/>
                <a:cs typeface="Times New Roman" pitchFamily="18" charset="0"/>
              </a:rPr>
              <a:t>EDUCATION FOUNDATION’S </a:t>
            </a:r>
          </a:p>
          <a:p>
            <a:pPr algn="ctr"/>
            <a:r>
              <a:rPr lang="en-US" sz="1600" b="1" cap="none" spc="0" dirty="0">
                <a:ln/>
                <a:effectLst/>
                <a:latin typeface="Times New Roman" pitchFamily="18" charset="0"/>
                <a:cs typeface="Times New Roman" pitchFamily="18" charset="0"/>
              </a:rPr>
              <a:t>GROUP OF INSTITUTIONS </a:t>
            </a:r>
            <a:endParaRPr lang="en-US" sz="1600" b="1" cap="none" spc="0" dirty="0" smtClean="0">
              <a:ln/>
              <a:effectLst/>
              <a:latin typeface="Times New Roman" pitchFamily="18" charset="0"/>
              <a:cs typeface="Times New Roman" pitchFamily="18" charset="0"/>
            </a:endParaRPr>
          </a:p>
          <a:p>
            <a:pPr algn="ctr"/>
            <a:r>
              <a:rPr lang="en-US" sz="1600" b="1" cap="none" spc="0" dirty="0" smtClean="0">
                <a:ln/>
                <a:effectLst/>
                <a:latin typeface="Times New Roman" pitchFamily="18" charset="0"/>
                <a:cs typeface="Times New Roman" pitchFamily="18" charset="0"/>
              </a:rPr>
              <a:t>RAJKOT</a:t>
            </a:r>
            <a:r>
              <a:rPr lang="en-US" sz="1600" b="1" cap="none" spc="0" dirty="0">
                <a:ln/>
                <a:effectLst/>
                <a:latin typeface="Times New Roman" pitchFamily="18" charset="0"/>
                <a:cs typeface="Times New Roman" pitchFamily="18" charset="0"/>
              </a:rPr>
              <a:t>, GUJARAT.</a:t>
            </a:r>
          </a:p>
          <a:p>
            <a:pPr algn="ctr"/>
            <a:r>
              <a:rPr lang="en-US" sz="1600" b="1" u="sng" cap="none" spc="0" dirty="0">
                <a:ln/>
                <a:effectLst/>
                <a:latin typeface="Times New Roman" pitchFamily="18" charset="0"/>
                <a:cs typeface="Times New Roman" pitchFamily="18" charset="0"/>
              </a:rPr>
              <a:t>2014 – 2015</a:t>
            </a:r>
            <a:endParaRPr lang="en-US" sz="1600" b="1" cap="none" spc="0" dirty="0">
              <a:ln/>
              <a:effectLst/>
              <a:latin typeface="Times New Roman" pitchFamily="18" charset="0"/>
              <a:cs typeface="Times New Roman" pitchFamily="18" charset="0"/>
            </a:endParaRPr>
          </a:p>
        </p:txBody>
      </p:sp>
      <p:sp>
        <p:nvSpPr>
          <p:cNvPr id="6" name="TextBox 5"/>
          <p:cNvSpPr txBox="1"/>
          <p:nvPr/>
        </p:nvSpPr>
        <p:spPr>
          <a:xfrm>
            <a:off x="3850774" y="2400558"/>
            <a:ext cx="4178410" cy="3139321"/>
          </a:xfrm>
          <a:prstGeom prst="rect">
            <a:avLst/>
          </a:prstGeom>
          <a:noFill/>
        </p:spPr>
        <p:txBody>
          <a:bodyPr wrap="square" rtlCol="0">
            <a:spAutoFit/>
          </a:bodyPr>
          <a:lstStyle/>
          <a:p>
            <a:pPr algn="ctr"/>
            <a:r>
              <a:rPr lang="en-US" sz="2400" b="1" u="sng" dirty="0" smtClean="0">
                <a:solidFill>
                  <a:srgbClr val="0070C0"/>
                </a:solidFill>
                <a:latin typeface="Times New Roman" pitchFamily="18" charset="0"/>
                <a:cs typeface="Times New Roman" pitchFamily="18" charset="0"/>
              </a:rPr>
              <a:t>PROJECT MEMBERS</a:t>
            </a:r>
            <a:r>
              <a:rPr lang="en-US" b="1" dirty="0" smtClean="0">
                <a:solidFill>
                  <a:srgbClr val="0070C0"/>
                </a:solidFill>
                <a:latin typeface="Times New Roman" pitchFamily="18" charset="0"/>
                <a:cs typeface="Times New Roman" pitchFamily="18" charset="0"/>
              </a:rPr>
              <a:t>  </a:t>
            </a:r>
          </a:p>
          <a:p>
            <a:pPr algn="ctr"/>
            <a:r>
              <a:rPr lang="en-US" b="1" dirty="0" smtClean="0">
                <a:solidFill>
                  <a:srgbClr val="0070C0"/>
                </a:solidFill>
                <a:latin typeface="Times New Roman" pitchFamily="18" charset="0"/>
                <a:cs typeface="Times New Roman" pitchFamily="18" charset="0"/>
              </a:rPr>
              <a:t>Vivek S. Mishra (135223693057)</a:t>
            </a:r>
          </a:p>
          <a:p>
            <a:pPr algn="ctr"/>
            <a:r>
              <a:rPr lang="en-US" b="1" dirty="0" smtClean="0">
                <a:solidFill>
                  <a:srgbClr val="0070C0"/>
                </a:solidFill>
                <a:latin typeface="Times New Roman" pitchFamily="18" charset="0"/>
                <a:cs typeface="Times New Roman" pitchFamily="18" charset="0"/>
              </a:rPr>
              <a:t>Dharmendra D. Meniya (135223693056) </a:t>
            </a:r>
          </a:p>
          <a:p>
            <a:pPr algn="ctr"/>
            <a:r>
              <a:rPr lang="en-US" b="1" dirty="0" smtClean="0">
                <a:solidFill>
                  <a:srgbClr val="0070C0"/>
                </a:solidFill>
                <a:latin typeface="Times New Roman" pitchFamily="18" charset="0"/>
                <a:cs typeface="Times New Roman" pitchFamily="18" charset="0"/>
              </a:rPr>
              <a:t>Shailesh K. Limbadiya(135223693078)</a:t>
            </a:r>
          </a:p>
          <a:p>
            <a:pPr algn="ctr"/>
            <a:r>
              <a:rPr lang="en-US" b="1" dirty="0" smtClean="0">
                <a:solidFill>
                  <a:srgbClr val="0070C0"/>
                </a:solidFill>
                <a:latin typeface="Times New Roman" pitchFamily="18" charset="0"/>
                <a:cs typeface="Times New Roman" pitchFamily="18" charset="0"/>
              </a:rPr>
              <a:t>Kuntal H. Vagadiya(135223693090)</a:t>
            </a:r>
          </a:p>
          <a:p>
            <a:pPr algn="ctr"/>
            <a:endParaRPr lang="en-US" sz="2400" b="1" u="sng" dirty="0" smtClean="0">
              <a:solidFill>
                <a:srgbClr val="0070C0"/>
              </a:solidFill>
              <a:latin typeface="Times New Roman" pitchFamily="18" charset="0"/>
              <a:cs typeface="Times New Roman" pitchFamily="18" charset="0"/>
            </a:endParaRPr>
          </a:p>
          <a:p>
            <a:pPr algn="ctr"/>
            <a:r>
              <a:rPr lang="en-US" sz="2400" b="1" u="sng" dirty="0" smtClean="0">
                <a:solidFill>
                  <a:srgbClr val="0070C0"/>
                </a:solidFill>
                <a:latin typeface="Times New Roman" pitchFamily="18" charset="0"/>
                <a:cs typeface="Times New Roman" pitchFamily="18" charset="0"/>
              </a:rPr>
              <a:t>ROJECT GUIDE</a:t>
            </a:r>
            <a:r>
              <a:rPr lang="en-US" sz="2400" b="1" dirty="0" smtClean="0">
                <a:solidFill>
                  <a:srgbClr val="0070C0"/>
                </a:solidFill>
                <a:latin typeface="Times New Roman" pitchFamily="18" charset="0"/>
                <a:cs typeface="Times New Roman" pitchFamily="18" charset="0"/>
              </a:rPr>
              <a:t>                </a:t>
            </a:r>
          </a:p>
          <a:p>
            <a:pPr algn="ctr"/>
            <a:r>
              <a:rPr lang="en-US" b="1" dirty="0" smtClean="0">
                <a:solidFill>
                  <a:srgbClr val="0070C0"/>
                </a:solidFill>
                <a:latin typeface="Times New Roman" pitchFamily="18" charset="0"/>
                <a:cs typeface="Times New Roman" pitchFamily="18" charset="0"/>
              </a:rPr>
              <a:t> </a:t>
            </a:r>
            <a:r>
              <a:rPr lang="en-US" b="1" smtClean="0">
                <a:solidFill>
                  <a:srgbClr val="0070C0"/>
                </a:solidFill>
                <a:latin typeface="Times New Roman" pitchFamily="18" charset="0"/>
                <a:cs typeface="Times New Roman" pitchFamily="18" charset="0"/>
              </a:rPr>
              <a:t>	</a:t>
            </a:r>
            <a:r>
              <a:rPr lang="en-US" b="1" smtClean="0">
                <a:solidFill>
                  <a:srgbClr val="0070C0"/>
                </a:solidFill>
                <a:latin typeface="Times New Roman" pitchFamily="18" charset="0"/>
                <a:cs typeface="Times New Roman" pitchFamily="18" charset="0"/>
              </a:rPr>
              <a:t>       Mr</a:t>
            </a:r>
            <a:r>
              <a:rPr lang="en-US" b="1" dirty="0" smtClean="0">
                <a:solidFill>
                  <a:srgbClr val="0070C0"/>
                </a:solidFill>
                <a:latin typeface="Times New Roman" pitchFamily="18" charset="0"/>
                <a:cs typeface="Times New Roman" pitchFamily="18" charset="0"/>
              </a:rPr>
              <a:t>. Pritesh Madlani </a:t>
            </a:r>
            <a:r>
              <a:rPr lang="en-US" b="1" dirty="0" smtClean="0">
                <a:solidFill>
                  <a:srgbClr val="0070C0"/>
                </a:solidFill>
              </a:rPr>
              <a:t>       			</a:t>
            </a:r>
            <a:endParaRPr lang="en-US" dirty="0" smtClean="0">
              <a:solidFill>
                <a:srgbClr val="0070C0"/>
              </a:solidFill>
            </a:endParaRPr>
          </a:p>
          <a:p>
            <a:pPr algn="ctr"/>
            <a:endParaRPr lang="en-US" dirty="0">
              <a:solidFill>
                <a:srgbClr val="0070C0"/>
              </a:solidFill>
            </a:endParaRPr>
          </a:p>
        </p:txBody>
      </p:sp>
    </p:spTree>
    <p:extLst>
      <p:ext uri="{BB962C8B-B14F-4D97-AF65-F5344CB8AC3E}">
        <p14:creationId xmlns:p14="http://schemas.microsoft.com/office/powerpoint/2010/main" val="20753273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Use Case Diagram</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812" y="1115338"/>
            <a:ext cx="6810375" cy="4953000"/>
          </a:xfrm>
          <a:prstGeom prst="rect">
            <a:avLst/>
          </a:prstGeom>
        </p:spPr>
      </p:pic>
    </p:spTree>
    <p:extLst>
      <p:ext uri="{BB962C8B-B14F-4D97-AF65-F5344CB8AC3E}">
        <p14:creationId xmlns:p14="http://schemas.microsoft.com/office/powerpoint/2010/main" val="14430114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Data  dictionary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112" y="1272201"/>
            <a:ext cx="6283565" cy="455776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Data  dictionary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162" y="1419224"/>
            <a:ext cx="6953446" cy="483419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Data  dictionary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3724" y="985837"/>
            <a:ext cx="6337699" cy="5227073"/>
          </a:xfrm>
          <a:prstGeom prst="rect">
            <a:avLst/>
          </a:prstGeom>
        </p:spPr>
      </p:pic>
    </p:spTree>
    <p:extLst>
      <p:ext uri="{BB962C8B-B14F-4D97-AF65-F5344CB8AC3E}">
        <p14:creationId xmlns:p14="http://schemas.microsoft.com/office/powerpoint/2010/main" val="1737963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97200" y="699086"/>
            <a:ext cx="6362700" cy="2679114"/>
          </a:xfrm>
        </p:spPr>
        <p:txBody>
          <a:bodyPr>
            <a:noAutofit/>
          </a:bodyPr>
          <a:lstStyle/>
          <a:p>
            <a:pPr algn="ctr"/>
            <a:r>
              <a:rPr lang="en-US" sz="8800" dirty="0" smtClean="0">
                <a:solidFill>
                  <a:srgbClr val="0070C0"/>
                </a:solidFill>
                <a:latin typeface="Algerian" pitchFamily="82" charset="0"/>
              </a:rPr>
              <a:t>snapshots</a:t>
            </a:r>
            <a:endParaRPr lang="en-US" sz="5400" dirty="0">
              <a:solidFill>
                <a:srgbClr val="0070C0"/>
              </a:solidFill>
              <a:latin typeface="Algerian" pitchFamily="82" charset="0"/>
            </a:endParaRPr>
          </a:p>
        </p:txBody>
      </p:sp>
      <p:sp>
        <p:nvSpPr>
          <p:cNvPr id="5" name="Content Placeholder 4"/>
          <p:cNvSpPr>
            <a:spLocks noGrp="1"/>
          </p:cNvSpPr>
          <p:nvPr>
            <p:ph idx="1"/>
          </p:nvPr>
        </p:nvSpPr>
        <p:spPr>
          <a:xfrm>
            <a:off x="609600" y="3746499"/>
            <a:ext cx="10972800" cy="2260793"/>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
        <p:nvSpPr>
          <p:cNvPr id="9" name="Title 2"/>
          <p:cNvSpPr txBox="1">
            <a:spLocks/>
          </p:cNvSpPr>
          <p:nvPr/>
        </p:nvSpPr>
        <p:spPr>
          <a:xfrm>
            <a:off x="4420937" y="3124786"/>
            <a:ext cx="3465763" cy="675857"/>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smtClean="0">
                <a:ln>
                  <a:noFill/>
                </a:ln>
                <a:solidFill>
                  <a:srgbClr val="0070C0"/>
                </a:solidFill>
                <a:effectLst>
                  <a:outerShdw blurRad="31750" dist="25400" dir="5400000" algn="tl" rotWithShape="0">
                    <a:srgbClr val="000000">
                      <a:alpha val="25000"/>
                    </a:srgbClr>
                  </a:outerShdw>
                </a:effectLst>
                <a:uLnTx/>
                <a:uFillTx/>
                <a:latin typeface="Algerian" pitchFamily="82" charset="0"/>
                <a:ea typeface="+mj-ea"/>
                <a:cs typeface="+mj-cs"/>
              </a:rPr>
              <a:t>clIENT   SIDE</a:t>
            </a:r>
            <a:endParaRPr kumimoji="0" lang="en-US" sz="4000" b="1" i="0" u="none" strike="noStrike" kern="1200" cap="none" spc="0" normalizeH="0" baseline="0" noProof="0" dirty="0">
              <a:ln>
                <a:noFill/>
              </a:ln>
              <a:solidFill>
                <a:srgbClr val="0070C0"/>
              </a:solidFill>
              <a:effectLst>
                <a:outerShdw blurRad="31750" dist="25400" dir="5400000" algn="tl" rotWithShape="0">
                  <a:srgbClr val="000000">
                    <a:alpha val="25000"/>
                  </a:srgbClr>
                </a:outerShdw>
              </a:effectLst>
              <a:uLnTx/>
              <a:uFillTx/>
              <a:latin typeface="Algerian" pitchFamily="82" charset="0"/>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101600"/>
            <a:ext cx="10972800" cy="676275"/>
          </a:xfrm>
        </p:spPr>
        <p:txBody>
          <a:bodyPr>
            <a:noAutofit/>
          </a:bodyPr>
          <a:lstStyle/>
          <a:p>
            <a:pPr algn="ctr"/>
            <a:r>
              <a:rPr lang="en-US" sz="4000" dirty="0" smtClean="0">
                <a:solidFill>
                  <a:srgbClr val="0070C0"/>
                </a:solidFill>
                <a:latin typeface="Algerian" pitchFamily="82" charset="0"/>
              </a:rPr>
              <a:t>index</a:t>
            </a:r>
            <a:endParaRPr lang="en-US" sz="4000" dirty="0">
              <a:solidFill>
                <a:srgbClr val="0070C0"/>
              </a:solidFill>
              <a:latin typeface="Algerian" pitchFamily="82"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693754" y="777875"/>
            <a:ext cx="5927324" cy="591430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About us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269684" y="787873"/>
            <a:ext cx="5490004" cy="555991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About us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229927" y="1867217"/>
            <a:ext cx="6483916" cy="3725200"/>
          </a:xfrm>
          <a:prstGeom prst="rect">
            <a:avLst/>
          </a:prstGeom>
        </p:spPr>
      </p:pic>
    </p:spTree>
    <p:extLst>
      <p:ext uri="{BB962C8B-B14F-4D97-AF65-F5344CB8AC3E}">
        <p14:creationId xmlns:p14="http://schemas.microsoft.com/office/powerpoint/2010/main" val="9844920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Daily News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3935896" y="914399"/>
            <a:ext cx="4702138" cy="5589289"/>
          </a:xfrm>
          <a:prstGeom prst="rect">
            <a:avLst/>
          </a:prstGeom>
        </p:spPr>
      </p:pic>
    </p:spTree>
    <p:extLst>
      <p:ext uri="{BB962C8B-B14F-4D97-AF65-F5344CB8AC3E}">
        <p14:creationId xmlns:p14="http://schemas.microsoft.com/office/powerpoint/2010/main" val="20338823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Sport</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091319" y="854243"/>
            <a:ext cx="5026177" cy="576465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08062" y="1058606"/>
          <a:ext cx="6557503" cy="4572000"/>
        </p:xfrm>
        <a:graphic>
          <a:graphicData uri="http://schemas.openxmlformats.org/drawingml/2006/table">
            <a:tbl>
              <a:tblPr firstRow="1" bandRow="1">
                <a:tableStyleId>{5C22544A-7EE6-4342-B048-85BDC9FD1C3A}</a:tableStyleId>
              </a:tblPr>
              <a:tblGrid>
                <a:gridCol w="1061339"/>
                <a:gridCol w="5496164"/>
              </a:tblGrid>
              <a:tr h="395964">
                <a:tc>
                  <a:txBody>
                    <a:bodyPr/>
                    <a:lstStyle/>
                    <a:p>
                      <a:pPr algn="ctr"/>
                      <a:r>
                        <a:rPr lang="en-US" sz="2400" dirty="0" smtClean="0">
                          <a:latin typeface="Times New Roman" pitchFamily="18" charset="0"/>
                          <a:cs typeface="Times New Roman" pitchFamily="18" charset="0"/>
                        </a:rPr>
                        <a:t>Sr.No.</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Particulars</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1</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Project</a:t>
                      </a:r>
                      <a:r>
                        <a:rPr lang="en-US" sz="2400" baseline="0" dirty="0" smtClean="0">
                          <a:latin typeface="Times New Roman" pitchFamily="18" charset="0"/>
                          <a:cs typeface="Times New Roman" pitchFamily="18" charset="0"/>
                        </a:rPr>
                        <a:t> Profile</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2</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Technical</a:t>
                      </a:r>
                      <a:r>
                        <a:rPr lang="en-US" sz="2400" baseline="0" dirty="0" smtClean="0">
                          <a:latin typeface="Times New Roman" pitchFamily="18" charset="0"/>
                          <a:cs typeface="Times New Roman" pitchFamily="18" charset="0"/>
                        </a:rPr>
                        <a:t> Description</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3</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Project</a:t>
                      </a:r>
                      <a:r>
                        <a:rPr lang="en-US" sz="2400" baseline="0"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Modules</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4</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Data Flow</a:t>
                      </a:r>
                      <a:r>
                        <a:rPr lang="en-US" sz="2400" baseline="0" dirty="0" smtClean="0">
                          <a:latin typeface="Times New Roman" pitchFamily="18" charset="0"/>
                          <a:cs typeface="Times New Roman" pitchFamily="18" charset="0"/>
                        </a:rPr>
                        <a:t> Diagram</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5</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E-R Diagram</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6</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Data</a:t>
                      </a:r>
                      <a:r>
                        <a:rPr lang="en-US" sz="2400" baseline="0" dirty="0" smtClean="0">
                          <a:latin typeface="Times New Roman" pitchFamily="18" charset="0"/>
                          <a:cs typeface="Times New Roman" pitchFamily="18" charset="0"/>
                        </a:rPr>
                        <a:t> Dictionary</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Snapshot</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8</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Future Enhancement</a:t>
                      </a:r>
                      <a:endParaRPr lang="en-US" sz="2400" dirty="0">
                        <a:latin typeface="Times New Roman" pitchFamily="18" charset="0"/>
                        <a:cs typeface="Times New Roman" pitchFamily="18" charset="0"/>
                      </a:endParaRPr>
                    </a:p>
                  </a:txBody>
                  <a:tcPr/>
                </a:tc>
              </a:tr>
              <a:tr h="395964">
                <a:tc>
                  <a:txBody>
                    <a:bodyPr/>
                    <a:lstStyle/>
                    <a:p>
                      <a:pPr algn="ctr"/>
                      <a:r>
                        <a:rPr lang="en-US" sz="2400" dirty="0" smtClean="0">
                          <a:latin typeface="Times New Roman" pitchFamily="18" charset="0"/>
                          <a:cs typeface="Times New Roman" pitchFamily="18" charset="0"/>
                        </a:rPr>
                        <a:t>9</a:t>
                      </a:r>
                      <a:endParaRPr lang="en-US" sz="2400" dirty="0">
                        <a:latin typeface="Times New Roman" pitchFamily="18" charset="0"/>
                        <a:cs typeface="Times New Roman" pitchFamily="18" charset="0"/>
                      </a:endParaRPr>
                    </a:p>
                  </a:txBody>
                  <a:tcPr/>
                </a:tc>
                <a:tc>
                  <a:txBody>
                    <a:bodyPr/>
                    <a:lstStyle/>
                    <a:p>
                      <a:pPr algn="ctr"/>
                      <a:r>
                        <a:rPr lang="en-US" sz="2400" dirty="0" smtClean="0">
                          <a:latin typeface="Times New Roman" pitchFamily="18" charset="0"/>
                          <a:cs typeface="Times New Roman" pitchFamily="18" charset="0"/>
                        </a:rPr>
                        <a:t>Bibliography</a:t>
                      </a:r>
                      <a:endParaRPr lang="en-US" sz="2400" dirty="0">
                        <a:latin typeface="Times New Roman" pitchFamily="18" charset="0"/>
                        <a:cs typeface="Times New Roman" pitchFamily="18" charset="0"/>
                      </a:endParaRPr>
                    </a:p>
                  </a:txBody>
                  <a:tcPr/>
                </a:tc>
              </a:tr>
            </a:tbl>
          </a:graphicData>
        </a:graphic>
      </p:graphicFrame>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Contents</a:t>
            </a:r>
            <a:endParaRPr lang="en-US" sz="4000" dirty="0">
              <a:solidFill>
                <a:srgbClr val="0070C0"/>
              </a:solidFill>
              <a:latin typeface="Algerian" pitchFamily="8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Business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4435876" y="854243"/>
            <a:ext cx="4774386" cy="569596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Political</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587737" y="867495"/>
            <a:ext cx="5556264" cy="552005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Entertainment</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494970" y="854243"/>
            <a:ext cx="6046595" cy="557306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Science &amp; Technology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022135" y="967408"/>
            <a:ext cx="6099603" cy="537683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
        <p:nvSpPr>
          <p:cNvPr id="7" name="Title 2"/>
          <p:cNvSpPr txBox="1">
            <a:spLocks/>
          </p:cNvSpPr>
          <p:nvPr/>
        </p:nvSpPr>
        <p:spPr>
          <a:xfrm>
            <a:off x="3289671" y="0"/>
            <a:ext cx="5069305" cy="675857"/>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b="1" dirty="0" smtClean="0">
                <a:solidFill>
                  <a:srgbClr val="0070C0"/>
                </a:solidFill>
                <a:effectLst>
                  <a:outerShdw blurRad="31750" dist="25400" dir="5400000" algn="tl" rotWithShape="0">
                    <a:srgbClr val="000000">
                      <a:alpha val="25000"/>
                    </a:srgbClr>
                  </a:outerShdw>
                </a:effectLst>
                <a:latin typeface="Algerian" pitchFamily="82" charset="0"/>
                <a:ea typeface="+mj-ea"/>
                <a:cs typeface="+mj-cs"/>
              </a:rPr>
              <a:t>Read More News</a:t>
            </a:r>
            <a:endParaRPr kumimoji="0" lang="en-US" sz="3200" b="1" i="0" u="none" strike="noStrike" kern="1200" cap="none" spc="0" normalizeH="0" baseline="0" noProof="0" dirty="0">
              <a:ln>
                <a:noFill/>
              </a:ln>
              <a:solidFill>
                <a:srgbClr val="0070C0"/>
              </a:solidFill>
              <a:effectLst>
                <a:outerShdw blurRad="31750" dist="25400" dir="5400000" algn="tl" rotWithShape="0">
                  <a:srgbClr val="000000">
                    <a:alpha val="25000"/>
                  </a:srgbClr>
                </a:outerShdw>
              </a:effectLst>
              <a:uLnTx/>
              <a:uFillTx/>
              <a:latin typeface="Algerian" pitchFamily="82" charset="0"/>
              <a:ea typeface="+mj-ea"/>
              <a:cs typeface="+mj-cs"/>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826276" y="801755"/>
            <a:ext cx="5264716" cy="5498658"/>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Photo Gallery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534727" y="854243"/>
            <a:ext cx="5463499" cy="556382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97200" y="699086"/>
            <a:ext cx="6362700" cy="2679114"/>
          </a:xfrm>
        </p:spPr>
        <p:txBody>
          <a:bodyPr>
            <a:noAutofit/>
          </a:bodyPr>
          <a:lstStyle/>
          <a:p>
            <a:pPr algn="ctr"/>
            <a:r>
              <a:rPr lang="en-US" sz="8800" dirty="0" smtClean="0">
                <a:solidFill>
                  <a:srgbClr val="0070C0"/>
                </a:solidFill>
                <a:latin typeface="Algerian" pitchFamily="82" charset="0"/>
              </a:rPr>
              <a:t>snapshots</a:t>
            </a:r>
            <a:endParaRPr lang="en-US" sz="5400" dirty="0">
              <a:solidFill>
                <a:srgbClr val="0070C0"/>
              </a:solidFill>
              <a:latin typeface="Algerian" pitchFamily="82" charset="0"/>
            </a:endParaRPr>
          </a:p>
        </p:txBody>
      </p:sp>
      <p:sp>
        <p:nvSpPr>
          <p:cNvPr id="5" name="Content Placeholder 4"/>
          <p:cNvSpPr>
            <a:spLocks noGrp="1"/>
          </p:cNvSpPr>
          <p:nvPr>
            <p:ph idx="1"/>
          </p:nvPr>
        </p:nvSpPr>
        <p:spPr>
          <a:xfrm>
            <a:off x="609600" y="3746499"/>
            <a:ext cx="10972800" cy="2260793"/>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
        <p:nvSpPr>
          <p:cNvPr id="9" name="Title 2"/>
          <p:cNvSpPr txBox="1">
            <a:spLocks/>
          </p:cNvSpPr>
          <p:nvPr/>
        </p:nvSpPr>
        <p:spPr>
          <a:xfrm>
            <a:off x="4420937" y="3124786"/>
            <a:ext cx="3465763" cy="675857"/>
          </a:xfrm>
          <a:prstGeom prst="rect">
            <a:avLst/>
          </a:prstGeom>
        </p:spPr>
        <p:txBody>
          <a:bodyPr vert="horz" rtlCol="0" anchor="ctr">
            <a:noAutofit/>
            <a:scene3d>
              <a:camera prst="orthographicFront"/>
              <a:lightRig rig="soft" dir="t"/>
            </a:scene3d>
            <a:sp3d prstMaterial="softEdge">
              <a:bevelT w="25400" h="25400"/>
            </a:sp3d>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smtClean="0">
                <a:solidFill>
                  <a:srgbClr val="0070C0"/>
                </a:solidFill>
                <a:effectLst>
                  <a:outerShdw blurRad="31750" dist="25400" dir="5400000" algn="tl" rotWithShape="0">
                    <a:srgbClr val="000000">
                      <a:alpha val="25000"/>
                    </a:srgbClr>
                  </a:outerShdw>
                </a:effectLst>
                <a:latin typeface="Algerian" pitchFamily="82" charset="0"/>
                <a:ea typeface="+mj-ea"/>
                <a:cs typeface="+mj-cs"/>
              </a:rPr>
              <a:t>admin</a:t>
            </a:r>
            <a:r>
              <a:rPr kumimoji="0" lang="en-US" sz="4000" b="1" i="0" u="none" strike="noStrike" kern="1200" cap="none" spc="0" normalizeH="0" baseline="0" noProof="0" dirty="0" smtClean="0">
                <a:ln>
                  <a:noFill/>
                </a:ln>
                <a:solidFill>
                  <a:srgbClr val="0070C0"/>
                </a:solidFill>
                <a:effectLst>
                  <a:outerShdw blurRad="31750" dist="25400" dir="5400000" algn="tl" rotWithShape="0">
                    <a:srgbClr val="000000">
                      <a:alpha val="25000"/>
                    </a:srgbClr>
                  </a:outerShdw>
                </a:effectLst>
                <a:uLnTx/>
                <a:uFillTx/>
                <a:latin typeface="Algerian" pitchFamily="82" charset="0"/>
                <a:ea typeface="+mj-ea"/>
                <a:cs typeface="+mj-cs"/>
              </a:rPr>
              <a:t>   SIDE</a:t>
            </a:r>
            <a:endParaRPr kumimoji="0" lang="en-US" sz="4000" b="1" i="0" u="none" strike="noStrike" kern="1200" cap="none" spc="0" normalizeH="0" baseline="0" noProof="0" dirty="0">
              <a:ln>
                <a:noFill/>
              </a:ln>
              <a:solidFill>
                <a:srgbClr val="0070C0"/>
              </a:solidFill>
              <a:effectLst>
                <a:outerShdw blurRad="31750" dist="25400" dir="5400000" algn="tl" rotWithShape="0">
                  <a:srgbClr val="000000">
                    <a:alpha val="25000"/>
                  </a:srgbClr>
                </a:outerShdw>
              </a:effectLst>
              <a:uLnTx/>
              <a:uFillTx/>
              <a:latin typeface="Algerian" pitchFamily="82" charset="0"/>
              <a:ea typeface="+mj-ea"/>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index</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229927" y="866775"/>
            <a:ext cx="6377899" cy="544126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Add News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693754" y="854243"/>
            <a:ext cx="5383986" cy="558732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Update News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587736" y="854243"/>
            <a:ext cx="5609272" cy="55534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PROJECT  PROFILE</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normAutofit lnSpcReduction="10000"/>
          </a:bodyPr>
          <a:lstStyle/>
          <a:p>
            <a:pPr lvl="0" algn="just">
              <a:buClr>
                <a:srgbClr val="0070C0"/>
              </a:buClr>
              <a:buFont typeface="Wingdings 2" pitchFamily="18" charset="2"/>
              <a:buChar char="³"/>
            </a:pPr>
            <a:r>
              <a:rPr lang="en-US" sz="2600" dirty="0" smtClean="0">
                <a:solidFill>
                  <a:schemeClr val="accent1">
                    <a:lumMod val="75000"/>
                  </a:schemeClr>
                </a:solidFill>
                <a:latin typeface="Times New Roman" panose="02020603050405020304" pitchFamily="18" charset="0"/>
                <a:cs typeface="Times New Roman" panose="02020603050405020304" pitchFamily="18" charset="0"/>
              </a:rPr>
              <a:t>“News Portal” </a:t>
            </a:r>
            <a:r>
              <a:rPr lang="en-US" sz="2600" dirty="0">
                <a:solidFill>
                  <a:schemeClr val="accent1">
                    <a:lumMod val="75000"/>
                  </a:schemeClr>
                </a:solidFill>
                <a:latin typeface="Times New Roman" panose="02020603050405020304" pitchFamily="18" charset="0"/>
                <a:cs typeface="Times New Roman" panose="02020603050405020304" pitchFamily="18" charset="0"/>
              </a:rPr>
              <a:t>Publishing portal provides an easy way to professionally publish an online news publication, corporate press releases, or manage other content without technical expertise. It is most often used as an online </a:t>
            </a:r>
            <a:r>
              <a:rPr lang="en-US" sz="2600" dirty="0" smtClean="0">
                <a:solidFill>
                  <a:schemeClr val="accent1">
                    <a:lumMod val="75000"/>
                  </a:schemeClr>
                </a:solidFill>
                <a:latin typeface="Times New Roman" panose="02020603050405020304" pitchFamily="18" charset="0"/>
                <a:cs typeface="Times New Roman" panose="02020603050405020304" pitchFamily="18" charset="0"/>
              </a:rPr>
              <a:t>newspaper.</a:t>
            </a:r>
          </a:p>
          <a:p>
            <a:pPr marL="109728" lvl="0" indent="0" algn="just">
              <a:buClr>
                <a:srgbClr val="0070C0"/>
              </a:buClr>
              <a:buNone/>
            </a:pPr>
            <a:endParaRPr lang="en-US" sz="2600" dirty="0">
              <a:solidFill>
                <a:schemeClr val="accent1">
                  <a:lumMod val="50000"/>
                </a:schemeClr>
              </a:solidFill>
              <a:latin typeface="Times New Roman" pitchFamily="18" charset="0"/>
              <a:cs typeface="Times New Roman" pitchFamily="18" charset="0"/>
            </a:endParaRPr>
          </a:p>
          <a:p>
            <a:pPr lvl="0" algn="just">
              <a:buClr>
                <a:srgbClr val="0070C0"/>
              </a:buClr>
              <a:buFont typeface="Wingdings 2" pitchFamily="18" charset="2"/>
              <a:buChar char="³"/>
            </a:pPr>
            <a:r>
              <a:rPr lang="en-US" sz="2600" dirty="0" smtClean="0">
                <a:solidFill>
                  <a:schemeClr val="accent1">
                    <a:lumMod val="75000"/>
                  </a:schemeClr>
                </a:solidFill>
                <a:latin typeface="Times New Roman" panose="02020603050405020304" pitchFamily="18" charset="0"/>
                <a:cs typeface="Times New Roman" panose="02020603050405020304" pitchFamily="18" charset="0"/>
              </a:rPr>
              <a:t>Our </a:t>
            </a:r>
            <a:r>
              <a:rPr lang="en-US" sz="2600" dirty="0">
                <a:solidFill>
                  <a:schemeClr val="accent1">
                    <a:lumMod val="75000"/>
                  </a:schemeClr>
                </a:solidFill>
                <a:latin typeface="Times New Roman" panose="02020603050405020304" pitchFamily="18" charset="0"/>
                <a:cs typeface="Times New Roman" panose="02020603050405020304" pitchFamily="18" charset="0"/>
              </a:rPr>
              <a:t>News Publishing system provides flexible, easy-to-use content management focused on minimizing. It combines content creation, graphics, and publication </a:t>
            </a:r>
            <a:r>
              <a:rPr lang="en-US" sz="2600" dirty="0" smtClean="0">
                <a:solidFill>
                  <a:schemeClr val="accent1">
                    <a:lumMod val="75000"/>
                  </a:schemeClr>
                </a:solidFill>
                <a:latin typeface="Times New Roman" panose="02020603050405020304" pitchFamily="18" charset="0"/>
                <a:cs typeface="Times New Roman" panose="02020603050405020304" pitchFamily="18" charset="0"/>
              </a:rPr>
              <a:t>controls.</a:t>
            </a:r>
          </a:p>
          <a:p>
            <a:pPr lvl="0" algn="just">
              <a:buClr>
                <a:srgbClr val="0070C0"/>
              </a:buClr>
              <a:buFont typeface="Wingdings 2" pitchFamily="18" charset="2"/>
              <a:buChar char="³"/>
            </a:pPr>
            <a:endParaRPr lang="en-US" sz="2600" dirty="0">
              <a:solidFill>
                <a:schemeClr val="accent1">
                  <a:lumMod val="75000"/>
                </a:schemeClr>
              </a:solidFill>
              <a:latin typeface="Times New Roman" panose="02020603050405020304" pitchFamily="18" charset="0"/>
              <a:cs typeface="Times New Roman" panose="02020603050405020304" pitchFamily="18" charset="0"/>
            </a:endParaRPr>
          </a:p>
          <a:p>
            <a:pPr lvl="0" algn="just">
              <a:buClr>
                <a:srgbClr val="0070C0"/>
              </a:buClr>
              <a:buFont typeface="Wingdings 2" pitchFamily="18" charset="2"/>
              <a:buChar char="³"/>
            </a:pPr>
            <a:r>
              <a:rPr lang="en-US" sz="2600" dirty="0" smtClean="0">
                <a:solidFill>
                  <a:schemeClr val="accent1">
                    <a:lumMod val="75000"/>
                  </a:schemeClr>
                </a:solidFill>
                <a:latin typeface="Times New Roman" panose="02020603050405020304" pitchFamily="18" charset="0"/>
                <a:cs typeface="Times New Roman" panose="02020603050405020304" pitchFamily="18" charset="0"/>
              </a:rPr>
              <a:t>Design </a:t>
            </a:r>
            <a:r>
              <a:rPr lang="en-US" sz="2600" dirty="0">
                <a:solidFill>
                  <a:schemeClr val="accent1">
                    <a:lumMod val="75000"/>
                  </a:schemeClr>
                </a:solidFill>
                <a:latin typeface="Times New Roman" panose="02020603050405020304" pitchFamily="18" charset="0"/>
                <a:cs typeface="Times New Roman" panose="02020603050405020304" pitchFamily="18" charset="0"/>
              </a:rPr>
              <a:t>a website with wide range of custom modules like top stories section, breaking news section, advance search option, photo gallery, video uploading services etc.</a:t>
            </a:r>
          </a:p>
          <a:p>
            <a:pPr algn="ctr">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Add Banner</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335944" y="904479"/>
            <a:ext cx="6656195" cy="5293209"/>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Update Banner</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547979" y="985216"/>
            <a:ext cx="6735708" cy="5402332"/>
          </a:xfrm>
          <a:prstGeom prst="rect">
            <a:avLst/>
          </a:prstGeom>
        </p:spPr>
      </p:pic>
    </p:spTree>
    <p:extLst>
      <p:ext uri="{BB962C8B-B14F-4D97-AF65-F5344CB8AC3E}">
        <p14:creationId xmlns:p14="http://schemas.microsoft.com/office/powerpoint/2010/main" val="1616917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Add image</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481718" y="854243"/>
            <a:ext cx="6457412" cy="5480296"/>
          </a:xfrm>
          <a:prstGeom prst="rect">
            <a:avLst/>
          </a:prstGeom>
        </p:spPr>
      </p:pic>
    </p:spTree>
    <p:extLst>
      <p:ext uri="{BB962C8B-B14F-4D97-AF65-F5344CB8AC3E}">
        <p14:creationId xmlns:p14="http://schemas.microsoft.com/office/powerpoint/2010/main" val="39113394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Update Image</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441962" y="867495"/>
            <a:ext cx="6377899" cy="5571297"/>
          </a:xfrm>
          <a:prstGeom prst="rect">
            <a:avLst/>
          </a:prstGeom>
        </p:spPr>
      </p:pic>
    </p:spTree>
    <p:extLst>
      <p:ext uri="{BB962C8B-B14F-4D97-AF65-F5344CB8AC3E}">
        <p14:creationId xmlns:p14="http://schemas.microsoft.com/office/powerpoint/2010/main" val="466013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View All News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627492" y="729548"/>
            <a:ext cx="6589934" cy="6029062"/>
          </a:xfrm>
          <a:prstGeom prst="rect">
            <a:avLst/>
          </a:prstGeom>
        </p:spPr>
      </p:pic>
    </p:spTree>
    <p:extLst>
      <p:ext uri="{BB962C8B-B14F-4D97-AF65-F5344CB8AC3E}">
        <p14:creationId xmlns:p14="http://schemas.microsoft.com/office/powerpoint/2010/main" val="6365203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FUTURE  ENHANCEMENT</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38915" name="Picture 3" descr="C:\Users\admin\Desktop\plan.jpg"/>
          <p:cNvPicPr>
            <a:picLocks noChangeAspect="1" noChangeArrowheads="1"/>
          </p:cNvPicPr>
          <p:nvPr/>
        </p:nvPicPr>
        <p:blipFill>
          <a:blip r:embed="rId2"/>
          <a:srcRect/>
          <a:stretch>
            <a:fillRect/>
          </a:stretch>
        </p:blipFill>
        <p:spPr bwMode="auto">
          <a:xfrm>
            <a:off x="7353300" y="1714500"/>
            <a:ext cx="4356100" cy="3581400"/>
          </a:xfrm>
          <a:prstGeom prst="rect">
            <a:avLst/>
          </a:prstGeom>
          <a:noFill/>
        </p:spPr>
      </p:pic>
      <p:sp>
        <p:nvSpPr>
          <p:cNvPr id="8" name="TextBox 7"/>
          <p:cNvSpPr txBox="1"/>
          <p:nvPr/>
        </p:nvSpPr>
        <p:spPr>
          <a:xfrm>
            <a:off x="990600" y="1485900"/>
            <a:ext cx="5499100" cy="3816429"/>
          </a:xfrm>
          <a:prstGeom prst="rect">
            <a:avLst/>
          </a:prstGeom>
          <a:noFill/>
        </p:spPr>
        <p:txBody>
          <a:bodyPr wrap="square" rtlCol="0">
            <a:spAutoFit/>
          </a:bodyPr>
          <a:lstStyle/>
          <a:p>
            <a:pPr algn="just"/>
            <a:r>
              <a:rPr lang="en-US" sz="2800" dirty="0" smtClean="0">
                <a:solidFill>
                  <a:schemeClr val="tx1">
                    <a:lumMod val="75000"/>
                    <a:lumOff val="25000"/>
                  </a:schemeClr>
                </a:solidFill>
                <a:latin typeface="Times New Roman" pitchFamily="18" charset="0"/>
                <a:cs typeface="Times New Roman" pitchFamily="18" charset="0"/>
              </a:rPr>
              <a:t>As a future enhancement, an add-on feature can be added to the project of </a:t>
            </a:r>
            <a:r>
              <a:rPr lang="en-US" sz="2800" b="1" dirty="0" smtClean="0">
                <a:solidFill>
                  <a:schemeClr val="tx1">
                    <a:lumMod val="75000"/>
                    <a:lumOff val="25000"/>
                  </a:schemeClr>
                </a:solidFill>
                <a:latin typeface="Times New Roman" pitchFamily="18" charset="0"/>
                <a:cs typeface="Times New Roman" pitchFamily="18" charset="0"/>
              </a:rPr>
              <a:t>“News broadcasting”</a:t>
            </a:r>
            <a:r>
              <a:rPr lang="en-US" sz="2800" dirty="0" smtClean="0">
                <a:solidFill>
                  <a:schemeClr val="tx1">
                    <a:lumMod val="75000"/>
                    <a:lumOff val="25000"/>
                  </a:schemeClr>
                </a:solidFill>
                <a:latin typeface="Times New Roman" pitchFamily="18" charset="0"/>
                <a:cs typeface="Times New Roman" pitchFamily="18" charset="0"/>
              </a:rPr>
              <a:t>, where an interested user can broadcast an event on the website.</a:t>
            </a:r>
          </a:p>
          <a:p>
            <a:pPr algn="just"/>
            <a:r>
              <a:rPr lang="en-US" sz="2800" dirty="0" smtClean="0">
                <a:solidFill>
                  <a:schemeClr val="tx1">
                    <a:lumMod val="75000"/>
                    <a:lumOff val="25000"/>
                  </a:schemeClr>
                </a:solidFill>
                <a:latin typeface="Times New Roman" pitchFamily="18" charset="0"/>
                <a:cs typeface="Times New Roman" pitchFamily="18" charset="0"/>
              </a:rPr>
              <a:t>For which one needs to get registered first by making a request to the administrator of the website.</a:t>
            </a:r>
          </a:p>
          <a:p>
            <a:endParaRPr 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err="1" smtClean="0">
                <a:solidFill>
                  <a:srgbClr val="0070C0"/>
                </a:solidFill>
                <a:latin typeface="Algerian" pitchFamily="82" charset="0"/>
              </a:rPr>
              <a:t>BIBLiOGRAPHY</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pic>
        <p:nvPicPr>
          <p:cNvPr id="37890" name="Picture 2" descr="C:\Users\admin\Desktop\biblio.jpg"/>
          <p:cNvPicPr>
            <a:picLocks noChangeAspect="1" noChangeArrowheads="1"/>
          </p:cNvPicPr>
          <p:nvPr/>
        </p:nvPicPr>
        <p:blipFill>
          <a:blip r:embed="rId2"/>
          <a:srcRect/>
          <a:stretch>
            <a:fillRect/>
          </a:stretch>
        </p:blipFill>
        <p:spPr bwMode="auto">
          <a:xfrm>
            <a:off x="7115175" y="993775"/>
            <a:ext cx="4238625" cy="4238625"/>
          </a:xfrm>
          <a:prstGeom prst="rect">
            <a:avLst/>
          </a:prstGeom>
          <a:noFill/>
        </p:spPr>
      </p:pic>
      <p:sp>
        <p:nvSpPr>
          <p:cNvPr id="6" name="TextBox 5"/>
          <p:cNvSpPr txBox="1"/>
          <p:nvPr/>
        </p:nvSpPr>
        <p:spPr>
          <a:xfrm>
            <a:off x="1155700" y="1447800"/>
            <a:ext cx="5943600" cy="4247317"/>
          </a:xfrm>
          <a:prstGeom prst="rect">
            <a:avLst/>
          </a:prstGeom>
          <a:noFill/>
        </p:spPr>
        <p:txBody>
          <a:bodyPr wrap="square" rtlCol="0">
            <a:spAutoFit/>
          </a:bodyPr>
          <a:lstStyle/>
          <a:p>
            <a:r>
              <a:rPr lang="en-US" b="1" u="sng" dirty="0" smtClean="0">
                <a:solidFill>
                  <a:srgbClr val="0070C0"/>
                </a:solidFill>
                <a:latin typeface="Times New Roman" pitchFamily="18" charset="0"/>
                <a:cs typeface="Times New Roman" pitchFamily="18" charset="0"/>
              </a:rPr>
              <a:t>Reference Books:</a:t>
            </a:r>
            <a:endParaRPr lang="en-US" dirty="0" smtClean="0">
              <a:solidFill>
                <a:srgbClr val="0070C0"/>
              </a:solidFill>
              <a:latin typeface="Times New Roman" pitchFamily="18" charset="0"/>
              <a:cs typeface="Times New Roman" pitchFamily="18" charset="0"/>
            </a:endParaRPr>
          </a:p>
          <a:p>
            <a:r>
              <a:rPr lang="en-US" b="1" dirty="0" smtClean="0">
                <a:latin typeface="Times New Roman" pitchFamily="18" charset="0"/>
                <a:cs typeface="Times New Roman" pitchFamily="18" charset="0"/>
              </a:rPr>
              <a:t> </a:t>
            </a:r>
          </a:p>
          <a:p>
            <a:r>
              <a:rPr lang="en-US" b="1" dirty="0" smtClean="0">
                <a:latin typeface="Times New Roman" pitchFamily="18" charset="0"/>
                <a:cs typeface="Times New Roman" pitchFamily="18" charset="0"/>
              </a:rPr>
              <a:t>Beginning PHP5,APACHE,MySQL Web Development</a:t>
            </a:r>
            <a:endParaRPr lang="en-US" dirty="0" smtClean="0">
              <a:latin typeface="Times New Roman" pitchFamily="18" charset="0"/>
              <a:cs typeface="Times New Roman" pitchFamily="18" charset="0"/>
            </a:endParaRPr>
          </a:p>
          <a:p>
            <a:r>
              <a:rPr lang="en-US" dirty="0" smtClean="0">
                <a:solidFill>
                  <a:schemeClr val="tx1">
                    <a:lumMod val="65000"/>
                    <a:lumOff val="35000"/>
                  </a:schemeClr>
                </a:solidFill>
                <a:latin typeface="Times New Roman" pitchFamily="18" charset="0"/>
                <a:cs typeface="Times New Roman" pitchFamily="18" charset="0"/>
              </a:rPr>
              <a:t>Authors:		Elizabeth </a:t>
            </a:r>
            <a:r>
              <a:rPr lang="en-US" dirty="0" err="1" smtClean="0">
                <a:solidFill>
                  <a:schemeClr val="tx1">
                    <a:lumMod val="65000"/>
                    <a:lumOff val="35000"/>
                  </a:schemeClr>
                </a:solidFill>
                <a:latin typeface="Times New Roman" pitchFamily="18" charset="0"/>
                <a:cs typeface="Times New Roman" pitchFamily="18" charset="0"/>
              </a:rPr>
              <a:t>Naramore</a:t>
            </a:r>
            <a:r>
              <a:rPr lang="en-US" dirty="0" smtClean="0">
                <a:solidFill>
                  <a:schemeClr val="tx1">
                    <a:lumMod val="65000"/>
                    <a:lumOff val="35000"/>
                  </a:schemeClr>
                </a:solidFill>
                <a:latin typeface="Times New Roman" pitchFamily="18" charset="0"/>
                <a:cs typeface="Times New Roman" pitchFamily="18" charset="0"/>
              </a:rPr>
              <a:t>, Jason </a:t>
            </a:r>
            <a:r>
              <a:rPr lang="en-US" dirty="0" err="1" smtClean="0">
                <a:solidFill>
                  <a:schemeClr val="tx1">
                    <a:lumMod val="65000"/>
                    <a:lumOff val="35000"/>
                  </a:schemeClr>
                </a:solidFill>
                <a:latin typeface="Times New Roman" pitchFamily="18" charset="0"/>
                <a:cs typeface="Times New Roman" pitchFamily="18" charset="0"/>
              </a:rPr>
              <a:t>Gerner</a:t>
            </a:r>
            <a:r>
              <a:rPr lang="en-US" dirty="0" smtClean="0">
                <a:solidFill>
                  <a:schemeClr val="tx1">
                    <a:lumMod val="65000"/>
                    <a:lumOff val="35000"/>
                  </a:schemeClr>
                </a:solidFill>
                <a:latin typeface="Times New Roman" pitchFamily="18" charset="0"/>
                <a:cs typeface="Times New Roman" pitchFamily="18" charset="0"/>
              </a:rPr>
              <a:t>, </a:t>
            </a:r>
          </a:p>
          <a:p>
            <a:r>
              <a:rPr lang="en-US" dirty="0" smtClean="0">
                <a:solidFill>
                  <a:schemeClr val="tx1">
                    <a:lumMod val="65000"/>
                    <a:lumOff val="35000"/>
                  </a:schemeClr>
                </a:solidFill>
                <a:latin typeface="Times New Roman" pitchFamily="18" charset="0"/>
                <a:cs typeface="Times New Roman" pitchFamily="18" charset="0"/>
              </a:rPr>
              <a:t>			</a:t>
            </a:r>
            <a:r>
              <a:rPr lang="en-US" dirty="0" err="1" smtClean="0">
                <a:solidFill>
                  <a:schemeClr val="tx1">
                    <a:lumMod val="65000"/>
                    <a:lumOff val="35000"/>
                  </a:schemeClr>
                </a:solidFill>
                <a:latin typeface="Times New Roman" pitchFamily="18" charset="0"/>
                <a:cs typeface="Times New Roman" pitchFamily="18" charset="0"/>
              </a:rPr>
              <a:t>Yann</a:t>
            </a:r>
            <a:r>
              <a:rPr lang="en-US" dirty="0" smtClean="0">
                <a:solidFill>
                  <a:schemeClr val="tx1">
                    <a:lumMod val="65000"/>
                    <a:lumOff val="35000"/>
                  </a:schemeClr>
                </a:solidFill>
                <a:latin typeface="Times New Roman" pitchFamily="18" charset="0"/>
                <a:cs typeface="Times New Roman" pitchFamily="18" charset="0"/>
              </a:rPr>
              <a:t> Le </a:t>
            </a:r>
            <a:r>
              <a:rPr lang="en-US" dirty="0" err="1" smtClean="0">
                <a:solidFill>
                  <a:schemeClr val="tx1">
                    <a:lumMod val="65000"/>
                    <a:lumOff val="35000"/>
                  </a:schemeClr>
                </a:solidFill>
                <a:latin typeface="Times New Roman" pitchFamily="18" charset="0"/>
                <a:cs typeface="Times New Roman" pitchFamily="18" charset="0"/>
              </a:rPr>
              <a:t>Scouarnec</a:t>
            </a:r>
            <a:r>
              <a:rPr lang="en-US" dirty="0" smtClean="0">
                <a:solidFill>
                  <a:schemeClr val="tx1">
                    <a:lumMod val="65000"/>
                    <a:lumOff val="35000"/>
                  </a:schemeClr>
                </a:solidFill>
                <a:latin typeface="Times New Roman" pitchFamily="18" charset="0"/>
                <a:cs typeface="Times New Roman" pitchFamily="18" charset="0"/>
              </a:rPr>
              <a:t>, Jeremy </a:t>
            </a:r>
            <a:r>
              <a:rPr lang="en-US" dirty="0" err="1" smtClean="0">
                <a:solidFill>
                  <a:schemeClr val="tx1">
                    <a:lumMod val="65000"/>
                    <a:lumOff val="35000"/>
                  </a:schemeClr>
                </a:solidFill>
                <a:latin typeface="Times New Roman" pitchFamily="18" charset="0"/>
                <a:cs typeface="Times New Roman" pitchFamily="18" charset="0"/>
              </a:rPr>
              <a:t>Stolz</a:t>
            </a:r>
            <a:r>
              <a:rPr lang="en-US" dirty="0" smtClean="0">
                <a:solidFill>
                  <a:schemeClr val="tx1">
                    <a:lumMod val="65000"/>
                    <a:lumOff val="35000"/>
                  </a:schemeClr>
                </a:solidFill>
                <a:latin typeface="Times New Roman" pitchFamily="18" charset="0"/>
                <a:cs typeface="Times New Roman" pitchFamily="18" charset="0"/>
              </a:rPr>
              <a:t>, </a:t>
            </a:r>
          </a:p>
          <a:p>
            <a:r>
              <a:rPr lang="en-US" dirty="0" smtClean="0">
                <a:solidFill>
                  <a:schemeClr val="tx1">
                    <a:lumMod val="65000"/>
                    <a:lumOff val="35000"/>
                  </a:schemeClr>
                </a:solidFill>
                <a:latin typeface="Times New Roman" pitchFamily="18" charset="0"/>
                <a:cs typeface="Times New Roman" pitchFamily="18" charset="0"/>
              </a:rPr>
              <a:t>			Michael K. Glass</a:t>
            </a:r>
          </a:p>
          <a:p>
            <a:r>
              <a:rPr lang="en-US" dirty="0" smtClean="0">
                <a:solidFill>
                  <a:schemeClr val="tx1">
                    <a:lumMod val="65000"/>
                    <a:lumOff val="35000"/>
                  </a:schemeClr>
                </a:solidFill>
                <a:latin typeface="Times New Roman" pitchFamily="18" charset="0"/>
                <a:cs typeface="Times New Roman" pitchFamily="18" charset="0"/>
              </a:rPr>
              <a:t>Publisher:	Wiley Publishing Inc.</a:t>
            </a:r>
          </a:p>
          <a:p>
            <a:r>
              <a:rPr lang="en-US" dirty="0" smtClean="0">
                <a:latin typeface="Times New Roman" pitchFamily="18" charset="0"/>
                <a:cs typeface="Times New Roman" pitchFamily="18" charset="0"/>
              </a:rPr>
              <a:t> </a:t>
            </a:r>
          </a:p>
          <a:p>
            <a:endParaRPr lang="en-US" dirty="0" smtClean="0">
              <a:latin typeface="Times New Roman" pitchFamily="18" charset="0"/>
              <a:cs typeface="Times New Roman" pitchFamily="18" charset="0"/>
            </a:endParaRPr>
          </a:p>
          <a:p>
            <a:r>
              <a:rPr lang="en-US" b="1" u="sng" dirty="0" smtClean="0">
                <a:solidFill>
                  <a:srgbClr val="0070C0"/>
                </a:solidFill>
                <a:latin typeface="Times New Roman" pitchFamily="18" charset="0"/>
                <a:cs typeface="Times New Roman" pitchFamily="18" charset="0"/>
              </a:rPr>
              <a:t>Websites:</a:t>
            </a:r>
          </a:p>
          <a:p>
            <a:endParaRPr lang="en-US" b="1" u="sng" dirty="0" smtClean="0">
              <a:solidFill>
                <a:srgbClr val="0070C0"/>
              </a:solidFill>
              <a:latin typeface="Times New Roman" pitchFamily="18" charset="0"/>
              <a:cs typeface="Times New Roman" pitchFamily="18" charset="0"/>
            </a:endParaRPr>
          </a:p>
          <a:p>
            <a:pPr lvl="0"/>
            <a:r>
              <a:rPr lang="en-US" dirty="0" smtClean="0">
                <a:solidFill>
                  <a:schemeClr val="tx1">
                    <a:lumMod val="85000"/>
                    <a:lumOff val="15000"/>
                  </a:schemeClr>
                </a:solidFill>
                <a:latin typeface="Times New Roman" pitchFamily="18" charset="0"/>
                <a:cs typeface="Times New Roman" pitchFamily="18" charset="0"/>
              </a:rPr>
              <a:t>www.w3schools.com</a:t>
            </a:r>
          </a:p>
          <a:p>
            <a:pPr lvl="0"/>
            <a:r>
              <a:rPr lang="en-US" dirty="0" smtClean="0">
                <a:solidFill>
                  <a:schemeClr val="tx1">
                    <a:lumMod val="85000"/>
                    <a:lumOff val="15000"/>
                  </a:schemeClr>
                </a:solidFill>
                <a:latin typeface="Times New Roman" pitchFamily="18" charset="0"/>
                <a:cs typeface="Times New Roman" pitchFamily="18" charset="0"/>
              </a:rPr>
              <a:t>www.stackoverflow.com</a:t>
            </a:r>
          </a:p>
          <a:p>
            <a:pPr lvl="0"/>
            <a:r>
              <a:rPr lang="en-US" dirty="0" smtClean="0">
                <a:solidFill>
                  <a:schemeClr val="tx1">
                    <a:lumMod val="85000"/>
                    <a:lumOff val="15000"/>
                  </a:schemeClr>
                </a:solidFill>
                <a:latin typeface="Times New Roman" pitchFamily="18" charset="0"/>
                <a:cs typeface="Times New Roman" pitchFamily="18" charset="0"/>
              </a:rPr>
              <a:t>www.php.net</a:t>
            </a:r>
          </a:p>
          <a:p>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admin\Desktop\thank-you-card.jpg"/>
          <p:cNvPicPr>
            <a:picLocks noChangeAspect="1" noChangeArrowheads="1"/>
          </p:cNvPicPr>
          <p:nvPr/>
        </p:nvPicPr>
        <p:blipFill>
          <a:blip r:embed="rId2"/>
          <a:srcRect b="8423"/>
          <a:stretch>
            <a:fillRect/>
          </a:stretch>
        </p:blipFill>
        <p:spPr bwMode="auto">
          <a:xfrm>
            <a:off x="2260600" y="1013383"/>
            <a:ext cx="7188200" cy="4384117"/>
          </a:xfrm>
          <a:prstGeom prst="rect">
            <a:avLst/>
          </a:prstGeom>
          <a:noFill/>
        </p:spPr>
      </p:pic>
    </p:spTree>
    <p:extLst>
      <p:ext uri="{BB962C8B-B14F-4D97-AF65-F5344CB8AC3E}">
        <p14:creationId xmlns:p14="http://schemas.microsoft.com/office/powerpoint/2010/main" val="4054641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89547" y="0"/>
            <a:ext cx="10992853" cy="6268453"/>
          </a:xfrm>
        </p:spPr>
        <p:txBody>
          <a:bodyPr>
            <a:normAutofit/>
          </a:bodyPr>
          <a:lstStyle/>
          <a:p>
            <a:pPr>
              <a:buClr>
                <a:srgbClr val="0070C0"/>
              </a:buClr>
              <a:buNone/>
            </a:pPr>
            <a:r>
              <a:rPr lang="en-US" sz="2800" b="1" u="sng" dirty="0" smtClean="0">
                <a:solidFill>
                  <a:srgbClr val="0070C0"/>
                </a:solidFill>
                <a:latin typeface="Times New Roman" pitchFamily="18" charset="0"/>
                <a:cs typeface="Times New Roman" pitchFamily="18" charset="0"/>
              </a:rPr>
              <a:t>FEATURES:</a:t>
            </a:r>
          </a:p>
          <a:p>
            <a:pPr lvl="0">
              <a:buNone/>
            </a:pPr>
            <a:r>
              <a:rPr lang="en-US" sz="2800" b="1" dirty="0" smtClean="0">
                <a:solidFill>
                  <a:schemeClr val="accent1">
                    <a:lumMod val="50000"/>
                  </a:schemeClr>
                </a:solidFill>
                <a:latin typeface="Times New Roman" pitchFamily="18" charset="0"/>
                <a:cs typeface="Times New Roman" pitchFamily="18" charset="0"/>
              </a:rPr>
              <a:t>	</a:t>
            </a:r>
            <a:r>
              <a:rPr lang="en-US" sz="2000" b="1" dirty="0" smtClean="0">
                <a:latin typeface="Times New Roman" pitchFamily="18" charset="0"/>
                <a:cs typeface="Times New Roman" pitchFamily="18" charset="0"/>
              </a:rPr>
              <a:t>Top Stories Section</a:t>
            </a:r>
            <a:endParaRPr lang="en-US" sz="2000" dirty="0" smtClean="0">
              <a:latin typeface="Times New Roman" pitchFamily="18" charset="0"/>
              <a:cs typeface="Times New Roman" pitchFamily="18" charset="0"/>
            </a:endParaRPr>
          </a:p>
          <a:p>
            <a:pPr>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Features </a:t>
            </a:r>
            <a:r>
              <a:rPr lang="en-US" sz="2000" dirty="0">
                <a:solidFill>
                  <a:schemeClr val="accent1">
                    <a:lumMod val="75000"/>
                  </a:schemeClr>
                </a:solidFill>
                <a:latin typeface="Times New Roman" panose="02020603050405020304" pitchFamily="18" charset="0"/>
                <a:cs typeface="Times New Roman" panose="02020603050405020304" pitchFamily="18" charset="0"/>
              </a:rPr>
              <a:t>the hottest news articles in this module</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a:t>
            </a:r>
          </a:p>
          <a:p>
            <a:pPr>
              <a:buNone/>
            </a:pPr>
            <a:r>
              <a:rPr lang="en-US" sz="2000" dirty="0" smtClean="0">
                <a:solidFill>
                  <a:schemeClr val="accent1">
                    <a:lumMod val="50000"/>
                  </a:schemeClr>
                </a:solidFill>
                <a:latin typeface="Times New Roman" pitchFamily="18" charset="0"/>
                <a:cs typeface="Times New Roman" pitchFamily="18" charset="0"/>
              </a:rPr>
              <a:t> </a:t>
            </a:r>
          </a:p>
          <a:p>
            <a:pPr lvl="0">
              <a:buNone/>
            </a:pPr>
            <a:r>
              <a:rPr lang="en-US" sz="2000" b="1" dirty="0" smtClean="0">
                <a:latin typeface="Times New Roman" pitchFamily="18" charset="0"/>
                <a:cs typeface="Times New Roman" pitchFamily="18" charset="0"/>
              </a:rPr>
              <a:t>	Breaking News</a:t>
            </a:r>
            <a:endParaRPr lang="en-US" sz="2000" dirty="0" smtClean="0">
              <a:latin typeface="Times New Roman" pitchFamily="18" charset="0"/>
              <a:cs typeface="Times New Roman" pitchFamily="18" charset="0"/>
            </a:endParaRPr>
          </a:p>
          <a:p>
            <a:pPr marL="914400" lvl="3"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This column on the website features the breaking news section revealing the top most news to the site visitors.</a:t>
            </a:r>
          </a:p>
          <a:p>
            <a:pPr>
              <a:buNone/>
            </a:pPr>
            <a:r>
              <a:rPr lang="en-US" sz="2000" dirty="0" smtClean="0">
                <a:solidFill>
                  <a:schemeClr val="accent1">
                    <a:lumMod val="75000"/>
                  </a:schemeClr>
                </a:solidFill>
                <a:latin typeface="Times New Roman" pitchFamily="18" charset="0"/>
                <a:cs typeface="Times New Roman" pitchFamily="18" charset="0"/>
              </a:rPr>
              <a:t> </a:t>
            </a:r>
          </a:p>
          <a:p>
            <a:pPr lvl="0">
              <a:buNone/>
            </a:pPr>
            <a:r>
              <a:rPr lang="en-US" sz="2000" b="1" dirty="0" smtClean="0">
                <a:latin typeface="Times New Roman" pitchFamily="18" charset="0"/>
                <a:cs typeface="Times New Roman" pitchFamily="18" charset="0"/>
              </a:rPr>
              <a:t>	Advertisement </a:t>
            </a:r>
            <a:endParaRPr lang="en-US" sz="2000" dirty="0" smtClean="0">
              <a:latin typeface="Times New Roman" pitchFamily="18" charset="0"/>
              <a:cs typeface="Times New Roman" pitchFamily="18" charset="0"/>
            </a:endParaRPr>
          </a:p>
          <a:p>
            <a:pPr marL="630936" lvl="2" indent="0" algn="just">
              <a:buNone/>
            </a:pP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Advertisement </a:t>
            </a:r>
            <a:r>
              <a:rPr lang="en-US" sz="2000" dirty="0">
                <a:solidFill>
                  <a:schemeClr val="accent1">
                    <a:lumMod val="75000"/>
                  </a:schemeClr>
                </a:solidFill>
                <a:latin typeface="Times New Roman" panose="02020603050405020304" pitchFamily="18" charset="0"/>
                <a:cs typeface="Times New Roman" panose="02020603050405020304" pitchFamily="18" charset="0"/>
              </a:rPr>
              <a:t>module can be controlled from admin section and display flash and static images,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adding </a:t>
            </a:r>
            <a:r>
              <a:rPr lang="en-US" sz="2000" dirty="0">
                <a:solidFill>
                  <a:schemeClr val="accent1">
                    <a:lumMod val="75000"/>
                  </a:schemeClr>
                </a:solidFill>
                <a:latin typeface="Times New Roman" panose="02020603050405020304" pitchFamily="18" charset="0"/>
                <a:cs typeface="Times New Roman" panose="02020603050405020304" pitchFamily="18" charset="0"/>
              </a:rPr>
              <a:t>onto the revenue of the client.</a:t>
            </a:r>
          </a:p>
          <a:p>
            <a:pPr>
              <a:buNone/>
            </a:pPr>
            <a:r>
              <a:rPr lang="en-US" sz="2000" dirty="0" smtClean="0">
                <a:solidFill>
                  <a:schemeClr val="accent1">
                    <a:lumMod val="75000"/>
                  </a:schemeClr>
                </a:solidFill>
                <a:latin typeface="Times New Roman" pitchFamily="18" charset="0"/>
                <a:cs typeface="Times New Roman" pitchFamily="18" charset="0"/>
              </a:rPr>
              <a:t> </a:t>
            </a:r>
          </a:p>
          <a:p>
            <a:pPr lvl="0">
              <a:buNone/>
            </a:pPr>
            <a:r>
              <a:rPr lang="en-US" sz="2000" b="1" dirty="0" smtClean="0">
                <a:latin typeface="Times New Roman" pitchFamily="18" charset="0"/>
                <a:cs typeface="Times New Roman" pitchFamily="18" charset="0"/>
              </a:rPr>
              <a:t>	Photo Gallery</a:t>
            </a:r>
            <a:endParaRPr lang="en-US" sz="2000" dirty="0">
              <a:latin typeface="Times New Roman" pitchFamily="18" charset="0"/>
              <a:cs typeface="Times New Roman" pitchFamily="18" charset="0"/>
            </a:endParaRPr>
          </a:p>
          <a:p>
            <a:pPr lvl="0" algn="just">
              <a:buNone/>
            </a:pPr>
            <a:r>
              <a:rPr lang="en-US" sz="2000" dirty="0" smtClean="0">
                <a:solidFill>
                  <a:schemeClr val="accent1">
                    <a:lumMod val="75000"/>
                  </a:schemeClr>
                </a:solidFill>
                <a:latin typeface="Times New Roman" pitchFamily="18" charset="0"/>
                <a:cs typeface="Times New Roman" pitchFamily="18" charset="0"/>
              </a:rPr>
              <a:t>		Photo </a:t>
            </a:r>
            <a:r>
              <a:rPr lang="en-US" sz="2000" dirty="0">
                <a:solidFill>
                  <a:schemeClr val="accent1">
                    <a:lumMod val="75000"/>
                  </a:schemeClr>
                </a:solidFill>
                <a:latin typeface="Times New Roman" panose="02020603050405020304" pitchFamily="18" charset="0"/>
                <a:cs typeface="Times New Roman" panose="02020603050405020304" pitchFamily="18" charset="0"/>
              </a:rPr>
              <a:t>gallery can be managed by admin section and can be categorize into different sections like </a:t>
            </a:r>
            <a:r>
              <a:rPr lang="en-US" sz="2000" dirty="0" smtClean="0">
                <a:solidFill>
                  <a:schemeClr val="accent1">
                    <a:lumMod val="75000"/>
                  </a:schemeClr>
                </a:solidFill>
                <a:latin typeface="Times New Roman" panose="02020603050405020304" pitchFamily="18" charset="0"/>
                <a:cs typeface="Times New Roman" panose="02020603050405020304" pitchFamily="18" charset="0"/>
              </a:rPr>
              <a:t>	on </a:t>
            </a:r>
            <a:r>
              <a:rPr lang="en-US" sz="2000" dirty="0">
                <a:solidFill>
                  <a:schemeClr val="accent1">
                    <a:lumMod val="75000"/>
                  </a:schemeClr>
                </a:solidFill>
                <a:latin typeface="Times New Roman" panose="02020603050405020304" pitchFamily="18" charset="0"/>
                <a:cs typeface="Times New Roman" panose="02020603050405020304" pitchFamily="18" charset="0"/>
              </a:rPr>
              <a:t>sport section photo gallery related to sport will be displayed and so on.</a:t>
            </a:r>
          </a:p>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TECHNICAL DESCRIPTION</a:t>
            </a:r>
            <a:endParaRPr lang="en-US" sz="4000" dirty="0">
              <a:solidFill>
                <a:srgbClr val="0070C0"/>
              </a:solidFill>
              <a:latin typeface="Algerian" pitchFamily="82" charset="0"/>
            </a:endParaRPr>
          </a:p>
        </p:txBody>
      </p:sp>
      <p:graphicFrame>
        <p:nvGraphicFramePr>
          <p:cNvPr id="6" name="Content Placeholder 5"/>
          <p:cNvGraphicFramePr>
            <a:graphicFrameLocks noGrp="1"/>
          </p:cNvGraphicFramePr>
          <p:nvPr>
            <p:ph idx="1"/>
          </p:nvPr>
        </p:nvGraphicFramePr>
        <p:xfrm>
          <a:off x="2426368" y="1396161"/>
          <a:ext cx="7644064" cy="2977400"/>
        </p:xfrm>
        <a:graphic>
          <a:graphicData uri="http://schemas.openxmlformats.org/drawingml/2006/table">
            <a:tbl>
              <a:tblPr firstRow="1" bandRow="1">
                <a:tableStyleId>{5C22544A-7EE6-4342-B048-85BDC9FD1C3A}</a:tableStyleId>
              </a:tblPr>
              <a:tblGrid>
                <a:gridCol w="3822032"/>
                <a:gridCol w="3822032"/>
              </a:tblGrid>
              <a:tr h="595480">
                <a:tc>
                  <a:txBody>
                    <a:bodyPr/>
                    <a:lstStyle/>
                    <a:p>
                      <a:pPr algn="ctr"/>
                      <a:r>
                        <a:rPr lang="en-US" altLang="en-US" sz="2400" b="1" dirty="0" smtClean="0">
                          <a:latin typeface="Times New Roman" pitchFamily="18" charset="0"/>
                          <a:cs typeface="Times New Roman" pitchFamily="18" charset="0"/>
                        </a:rPr>
                        <a:t>Project Name :</a:t>
                      </a:r>
                      <a:endParaRPr lang="en-US" sz="2400" b="1" dirty="0">
                        <a:latin typeface="Times New Roman" pitchFamily="18" charset="0"/>
                        <a:cs typeface="Times New Roman" pitchFamily="18" charset="0"/>
                      </a:endParaRPr>
                    </a:p>
                  </a:txBody>
                  <a:tcPr anchor="ctr"/>
                </a:tc>
                <a:tc>
                  <a:txBody>
                    <a:bodyPr/>
                    <a:lstStyle/>
                    <a:p>
                      <a:pPr algn="ctr"/>
                      <a:r>
                        <a:rPr lang="en-US" altLang="en-US" sz="2400" dirty="0" smtClean="0">
                          <a:latin typeface="Times New Roman" pitchFamily="18" charset="0"/>
                          <a:cs typeface="Times New Roman" pitchFamily="18" charset="0"/>
                        </a:rPr>
                        <a:t>Online Appointment</a:t>
                      </a:r>
                      <a:endParaRPr lang="en-US" sz="2400" dirty="0">
                        <a:latin typeface="Times New Roman" pitchFamily="18" charset="0"/>
                        <a:cs typeface="Times New Roman" pitchFamily="18" charset="0"/>
                      </a:endParaRPr>
                    </a:p>
                  </a:txBody>
                  <a:tcPr anchor="ctr"/>
                </a:tc>
              </a:tr>
              <a:tr h="595480">
                <a:tc>
                  <a:txBody>
                    <a:bodyPr/>
                    <a:lstStyle/>
                    <a:p>
                      <a:pPr algn="ctr"/>
                      <a:r>
                        <a:rPr lang="en-US" altLang="en-US" sz="2400" b="1" dirty="0" smtClean="0">
                          <a:latin typeface="Times New Roman" pitchFamily="18" charset="0"/>
                          <a:cs typeface="Times New Roman" pitchFamily="18" charset="0"/>
                        </a:rPr>
                        <a:t>Front-End-Tool :</a:t>
                      </a:r>
                      <a:endParaRPr lang="en-US" sz="2400" b="1" dirty="0">
                        <a:latin typeface="Times New Roman" pitchFamily="18" charset="0"/>
                        <a:cs typeface="Times New Roman" pitchFamily="18" charset="0"/>
                      </a:endParaRPr>
                    </a:p>
                  </a:txBody>
                  <a:tcPr anchor="ctr"/>
                </a:tc>
                <a:tc>
                  <a:txBody>
                    <a:bodyPr/>
                    <a:lstStyle/>
                    <a:p>
                      <a:pPr algn="ctr"/>
                      <a:r>
                        <a:rPr lang="en-US" sz="2400" dirty="0" smtClean="0">
                          <a:latin typeface="Times New Roman" pitchFamily="18" charset="0"/>
                          <a:cs typeface="Times New Roman" pitchFamily="18" charset="0"/>
                        </a:rPr>
                        <a:t>PHP</a:t>
                      </a:r>
                      <a:endParaRPr lang="en-US" sz="2400" dirty="0">
                        <a:latin typeface="Times New Roman" pitchFamily="18" charset="0"/>
                        <a:cs typeface="Times New Roman" pitchFamily="18" charset="0"/>
                      </a:endParaRPr>
                    </a:p>
                  </a:txBody>
                  <a:tcPr anchor="ctr"/>
                </a:tc>
              </a:tr>
              <a:tr h="595480">
                <a:tc>
                  <a:txBody>
                    <a:bodyPr/>
                    <a:lstStyle/>
                    <a:p>
                      <a:pPr algn="ctr"/>
                      <a:r>
                        <a:rPr lang="en-US" altLang="en-US" sz="2400" b="1" dirty="0" smtClean="0">
                          <a:latin typeface="Times New Roman" pitchFamily="18" charset="0"/>
                          <a:cs typeface="Times New Roman" pitchFamily="18" charset="0"/>
                        </a:rPr>
                        <a:t>Back-End-Tool :</a:t>
                      </a:r>
                      <a:endParaRPr lang="en-US" sz="2400" b="1" dirty="0">
                        <a:latin typeface="Times New Roman" pitchFamily="18" charset="0"/>
                        <a:cs typeface="Times New Roman" pitchFamily="18" charset="0"/>
                      </a:endParaRPr>
                    </a:p>
                  </a:txBody>
                  <a:tcPr anchor="ctr"/>
                </a:tc>
                <a:tc>
                  <a:txBody>
                    <a:bodyPr/>
                    <a:lstStyle/>
                    <a:p>
                      <a:pPr algn="ctr"/>
                      <a:r>
                        <a:rPr lang="en-US" sz="2400" dirty="0" smtClean="0">
                          <a:latin typeface="Times New Roman" pitchFamily="18" charset="0"/>
                          <a:cs typeface="Times New Roman" pitchFamily="18" charset="0"/>
                        </a:rPr>
                        <a:t>MySQL</a:t>
                      </a:r>
                      <a:endParaRPr lang="en-US" sz="2400" dirty="0">
                        <a:latin typeface="Times New Roman" pitchFamily="18" charset="0"/>
                        <a:cs typeface="Times New Roman" pitchFamily="18" charset="0"/>
                      </a:endParaRPr>
                    </a:p>
                  </a:txBody>
                  <a:tcPr anchor="ctr"/>
                </a:tc>
              </a:tr>
              <a:tr h="595480">
                <a:tc>
                  <a:txBody>
                    <a:bodyPr/>
                    <a:lstStyle/>
                    <a:p>
                      <a:pPr algn="ctr"/>
                      <a:r>
                        <a:rPr lang="en-US" altLang="en-US" sz="2400" b="1" dirty="0" smtClean="0">
                          <a:latin typeface="Times New Roman" pitchFamily="18" charset="0"/>
                          <a:cs typeface="Times New Roman" pitchFamily="18" charset="0"/>
                        </a:rPr>
                        <a:t>Documentation :</a:t>
                      </a:r>
                      <a:endParaRPr lang="en-US" sz="2400" b="1" dirty="0">
                        <a:latin typeface="Times New Roman" pitchFamily="18" charset="0"/>
                        <a:cs typeface="Times New Roman" pitchFamily="18" charset="0"/>
                      </a:endParaRPr>
                    </a:p>
                  </a:txBody>
                  <a:tcPr anchor="ctr"/>
                </a:tc>
                <a:tc>
                  <a:txBody>
                    <a:bodyPr/>
                    <a:lstStyle/>
                    <a:p>
                      <a:pPr algn="ctr"/>
                      <a:r>
                        <a:rPr lang="en-US" sz="2400" dirty="0" smtClean="0">
                          <a:latin typeface="Times New Roman" pitchFamily="18" charset="0"/>
                          <a:cs typeface="Times New Roman" pitchFamily="18" charset="0"/>
                        </a:rPr>
                        <a:t>MS-Word 2013 </a:t>
                      </a:r>
                      <a:endParaRPr lang="en-US" sz="2400" dirty="0">
                        <a:latin typeface="Times New Roman" pitchFamily="18" charset="0"/>
                        <a:cs typeface="Times New Roman" pitchFamily="18" charset="0"/>
                      </a:endParaRPr>
                    </a:p>
                  </a:txBody>
                  <a:tcPr anchor="ctr"/>
                </a:tc>
              </a:tr>
              <a:tr h="595480">
                <a:tc>
                  <a:txBody>
                    <a:bodyPr/>
                    <a:lstStyle/>
                    <a:p>
                      <a:pPr algn="ctr"/>
                      <a:r>
                        <a:rPr lang="en-US" sz="2400" b="1" dirty="0" smtClean="0">
                          <a:latin typeface="Times New Roman" pitchFamily="18" charset="0"/>
                          <a:cs typeface="Times New Roman" pitchFamily="18" charset="0"/>
                        </a:rPr>
                        <a:t>Duration :</a:t>
                      </a:r>
                      <a:endParaRPr lang="en-US" sz="2400" b="1" dirty="0">
                        <a:latin typeface="Times New Roman" pitchFamily="18" charset="0"/>
                        <a:cs typeface="Times New Roman" pitchFamily="18" charset="0"/>
                      </a:endParaRPr>
                    </a:p>
                  </a:txBody>
                  <a:tcPr anchor="ctr"/>
                </a:tc>
                <a:tc>
                  <a:txBody>
                    <a:bodyPr/>
                    <a:lstStyle/>
                    <a:p>
                      <a:pPr algn="ctr"/>
                      <a:r>
                        <a:rPr lang="en-US" sz="2400" dirty="0" smtClean="0">
                          <a:latin typeface="Times New Roman" pitchFamily="18" charset="0"/>
                          <a:cs typeface="Times New Roman" pitchFamily="18" charset="0"/>
                        </a:rPr>
                        <a:t>3 Months</a:t>
                      </a:r>
                      <a:endParaRPr lang="en-US" sz="2400" dirty="0">
                        <a:latin typeface="Times New Roman" pitchFamily="18" charset="0"/>
                        <a:cs typeface="Times New Roman" pitchFamily="18" charset="0"/>
                      </a:endParaRPr>
                    </a:p>
                  </a:txBody>
                  <a:tcPr anchor="ct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PROJECT  MODULES</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1167063" y="1144979"/>
            <a:ext cx="5137527" cy="4912418"/>
          </a:xfrm>
        </p:spPr>
        <p:txBody>
          <a:bodyPr>
            <a:normAutofit/>
          </a:bodyPr>
          <a:lstStyle/>
          <a:p>
            <a:pPr>
              <a:buNone/>
            </a:pPr>
            <a:r>
              <a:rPr lang="en-US" sz="3600" b="1" u="sng" dirty="0" smtClean="0">
                <a:solidFill>
                  <a:srgbClr val="002060"/>
                </a:solidFill>
                <a:latin typeface="Times New Roman" pitchFamily="18" charset="0"/>
                <a:cs typeface="Times New Roman" pitchFamily="18" charset="0"/>
              </a:rPr>
              <a:t>Admin Side:</a:t>
            </a:r>
          </a:p>
          <a:p>
            <a:pPr>
              <a:buNone/>
            </a:pPr>
            <a:endParaRPr lang="en-US" sz="3500" dirty="0" smtClean="0">
              <a:solidFill>
                <a:srgbClr val="002060"/>
              </a:solidFill>
              <a:latin typeface="Times New Roman" pitchFamily="18" charset="0"/>
              <a:cs typeface="Times New Roman" pitchFamily="18" charset="0"/>
            </a:endParaRPr>
          </a:p>
          <a:p>
            <a:pPr lvl="0">
              <a:buClr>
                <a:srgbClr val="0070C0"/>
              </a:buClr>
              <a:buFont typeface="Wingdings 2" pitchFamily="18" charset="2"/>
              <a:buChar char="³"/>
            </a:pPr>
            <a:r>
              <a:rPr lang="en-US" sz="2800" dirty="0" smtClean="0">
                <a:latin typeface="Times New Roman" pitchFamily="18" charset="0"/>
                <a:cs typeface="Times New Roman" pitchFamily="18" charset="0"/>
              </a:rPr>
              <a:t>Add New News</a:t>
            </a:r>
          </a:p>
          <a:p>
            <a:pPr lvl="0">
              <a:buClr>
                <a:srgbClr val="0070C0"/>
              </a:buClr>
              <a:buFont typeface="Wingdings 2" pitchFamily="18" charset="2"/>
              <a:buChar char="³"/>
            </a:pPr>
            <a:r>
              <a:rPr lang="en-US" sz="2800" dirty="0" smtClean="0">
                <a:latin typeface="Times New Roman" pitchFamily="18" charset="0"/>
                <a:cs typeface="Times New Roman" pitchFamily="18" charset="0"/>
              </a:rPr>
              <a:t>Check all News </a:t>
            </a:r>
          </a:p>
          <a:p>
            <a:pPr lvl="0">
              <a:buClr>
                <a:srgbClr val="0070C0"/>
              </a:buClr>
              <a:buFont typeface="Wingdings 2" pitchFamily="18" charset="2"/>
              <a:buChar char="³"/>
            </a:pPr>
            <a:r>
              <a:rPr lang="en-US" sz="2800" dirty="0" smtClean="0">
                <a:latin typeface="Times New Roman" pitchFamily="18" charset="0"/>
                <a:cs typeface="Times New Roman" pitchFamily="18" charset="0"/>
              </a:rPr>
              <a:t>Update or Delete all News</a:t>
            </a:r>
          </a:p>
          <a:p>
            <a:pPr lvl="0">
              <a:buClr>
                <a:srgbClr val="0070C0"/>
              </a:buClr>
              <a:buFont typeface="Wingdings 2" pitchFamily="18" charset="2"/>
              <a:buChar char="³"/>
            </a:pPr>
            <a:r>
              <a:rPr lang="en-US" sz="2800" dirty="0" smtClean="0">
                <a:latin typeface="Times New Roman" pitchFamily="18" charset="0"/>
                <a:cs typeface="Times New Roman" pitchFamily="18" charset="0"/>
              </a:rPr>
              <a:t>Check Feedback</a:t>
            </a:r>
          </a:p>
          <a:p>
            <a:pPr lvl="0"/>
            <a:endParaRPr lang="en-US" sz="2800" dirty="0" smtClean="0">
              <a:latin typeface="Times New Roman" pitchFamily="18" charset="0"/>
              <a:cs typeface="Times New Roman" pitchFamily="18" charset="0"/>
            </a:endParaRPr>
          </a:p>
          <a:p>
            <a:pPr>
              <a:buNone/>
            </a:pPr>
            <a:r>
              <a:rPr lang="en-US" sz="2800"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sp>
        <p:nvSpPr>
          <p:cNvPr id="4" name="Content Placeholder 4"/>
          <p:cNvSpPr txBox="1">
            <a:spLocks/>
          </p:cNvSpPr>
          <p:nvPr/>
        </p:nvSpPr>
        <p:spPr>
          <a:xfrm>
            <a:off x="6477198" y="1114921"/>
            <a:ext cx="4479758" cy="4912418"/>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kumimoji="0" lang="en-US" sz="36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 </a:t>
            </a:r>
            <a:r>
              <a:rPr kumimoji="0" lang="en-US" sz="3600" b="1" i="0" u="sng"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rPr>
              <a:t>Client Side:</a:t>
            </a:r>
            <a:endPar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800" b="1" i="0" u="none" strike="noStrike" kern="1200" cap="none" spc="0" normalizeH="0" baseline="0" noProof="0" dirty="0" smtClean="0">
              <a:ln>
                <a:noFill/>
              </a:ln>
              <a:solidFill>
                <a:srgbClr val="002060"/>
              </a:solidFill>
              <a:effectLst/>
              <a:uLnTx/>
              <a:uFillTx/>
              <a:latin typeface="Times New Roman" pitchFamily="18" charset="0"/>
              <a:ea typeface="+mn-ea"/>
              <a:cs typeface="Times New Roman" pitchFamily="18" charset="0"/>
            </a:endParaRPr>
          </a:p>
          <a:p>
            <a:pPr marL="365760" marR="0" lvl="0" indent="-256032" algn="l" defTabSz="914400" rtl="0" eaLnBrk="1" fontAlgn="auto" latinLnBrk="0" hangingPunct="1">
              <a:lnSpc>
                <a:spcPct val="100000"/>
              </a:lnSpc>
              <a:spcBef>
                <a:spcPts val="400"/>
              </a:spcBef>
              <a:spcAft>
                <a:spcPts val="0"/>
              </a:spcAft>
              <a:buClr>
                <a:srgbClr val="0070C0"/>
              </a:buClr>
              <a:buSzPct val="68000"/>
              <a:buFont typeface="Wingdings 2" pitchFamily="18" charset="2"/>
              <a:buChar char="³"/>
              <a:tabLst/>
              <a:defRPr/>
            </a:pPr>
            <a:r>
              <a:rPr lang="en-US" sz="2800" dirty="0" smtClean="0">
                <a:latin typeface="Times New Roman" pitchFamily="18" charset="0"/>
                <a:cs typeface="Times New Roman" pitchFamily="18" charset="0"/>
              </a:rPr>
              <a:t>Search News</a:t>
            </a:r>
          </a:p>
          <a:p>
            <a:pPr marL="365760" marR="0" lvl="0" indent="-256032" algn="l" defTabSz="914400" rtl="0" eaLnBrk="1" fontAlgn="auto" latinLnBrk="0" hangingPunct="1">
              <a:lnSpc>
                <a:spcPct val="100000"/>
              </a:lnSpc>
              <a:spcBef>
                <a:spcPts val="400"/>
              </a:spcBef>
              <a:spcAft>
                <a:spcPts val="0"/>
              </a:spcAft>
              <a:buClr>
                <a:srgbClr val="0070C0"/>
              </a:buClr>
              <a:buSzPct val="68000"/>
              <a:buFont typeface="Wingdings 2" pitchFamily="18" charset="2"/>
              <a:buChar char="³"/>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Show</a:t>
            </a:r>
            <a:r>
              <a:rPr kumimoji="0" lang="en-US" sz="2800" b="0"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rPr>
              <a:t> Categories wise news</a:t>
            </a:r>
          </a:p>
          <a:p>
            <a:pPr marL="365760" marR="0" lvl="0" indent="-256032" algn="l" defTabSz="914400" rtl="0" eaLnBrk="1" fontAlgn="auto" latinLnBrk="0" hangingPunct="1">
              <a:lnSpc>
                <a:spcPct val="100000"/>
              </a:lnSpc>
              <a:spcBef>
                <a:spcPts val="400"/>
              </a:spcBef>
              <a:spcAft>
                <a:spcPts val="0"/>
              </a:spcAft>
              <a:buClr>
                <a:srgbClr val="0070C0"/>
              </a:buClr>
              <a:buSzPct val="68000"/>
              <a:buFont typeface="Wingdings 2" pitchFamily="18" charset="2"/>
              <a:buChar char="³"/>
              <a:tabLst/>
              <a:defRPr/>
            </a:pPr>
            <a:r>
              <a:rPr lang="en-US" sz="2800" dirty="0" smtClean="0">
                <a:latin typeface="Times New Roman" pitchFamily="18" charset="0"/>
                <a:cs typeface="Times New Roman" pitchFamily="18" charset="0"/>
              </a:rPr>
              <a:t>Show Detailed news</a:t>
            </a:r>
            <a:endParaRPr kumimoji="0" lang="en-US" sz="2800" b="0" i="0" u="none" strike="noStrike" kern="1200" cap="none" spc="0" normalizeH="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56032" algn="l" defTabSz="914400" rtl="0" eaLnBrk="1" fontAlgn="auto" latinLnBrk="0" hangingPunct="1">
              <a:lnSpc>
                <a:spcPct val="100000"/>
              </a:lnSpc>
              <a:spcBef>
                <a:spcPts val="400"/>
              </a:spcBef>
              <a:spcAft>
                <a:spcPts val="0"/>
              </a:spcAft>
              <a:buClr>
                <a:srgbClr val="0070C0"/>
              </a:buClr>
              <a:buSzPct val="68000"/>
              <a:buFont typeface="Wingdings 2" pitchFamily="18" charset="2"/>
              <a:buChar char="³"/>
              <a:tabLst/>
              <a:defRPr/>
            </a:pPr>
            <a:r>
              <a:rPr lang="en-US" sz="2800" baseline="0" dirty="0" smtClean="0">
                <a:latin typeface="Times New Roman" pitchFamily="18" charset="0"/>
                <a:cs typeface="Times New Roman" pitchFamily="18" charset="0"/>
              </a:rPr>
              <a:t>Show </a:t>
            </a:r>
            <a:r>
              <a:rPr lang="en-US" sz="2800" dirty="0">
                <a:latin typeface="Times New Roman" pitchFamily="18" charset="0"/>
                <a:cs typeface="Times New Roman" pitchFamily="18" charset="0"/>
              </a:rPr>
              <a:t>p</a:t>
            </a:r>
            <a:r>
              <a:rPr lang="en-US" sz="2800" baseline="0" dirty="0" smtClean="0">
                <a:latin typeface="Times New Roman" pitchFamily="18" charset="0"/>
                <a:cs typeface="Times New Roman" pitchFamily="18" charset="0"/>
              </a:rPr>
              <a:t>hoto gallery</a:t>
            </a:r>
            <a:endPar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endParaRPr>
          </a:p>
          <a:p>
            <a:pPr marL="365760" marR="0" lvl="0" indent="-256032" algn="l" defTabSz="914400" rtl="0" eaLnBrk="1" fontAlgn="auto" latinLnBrk="0" hangingPunct="1">
              <a:lnSpc>
                <a:spcPct val="100000"/>
              </a:lnSpc>
              <a:spcBef>
                <a:spcPts val="400"/>
              </a:spcBef>
              <a:spcAft>
                <a:spcPts val="0"/>
              </a:spcAft>
              <a:buClr>
                <a:srgbClr val="0070C0"/>
              </a:buClr>
              <a:buSzPct val="68000"/>
              <a:buFont typeface="Wingdings 2" pitchFamily="18" charset="2"/>
              <a:buChar char="³"/>
              <a:tabLst/>
              <a:defRPr/>
            </a:pPr>
            <a:r>
              <a:rPr kumimoji="0" lang="en-US" sz="2800" b="0" i="0" u="none" strike="noStrike" kern="1200" cap="none" spc="0" normalizeH="0" baseline="0" noProof="0" dirty="0" smtClean="0">
                <a:ln>
                  <a:noFill/>
                </a:ln>
                <a:solidFill>
                  <a:schemeClr val="tx1"/>
                </a:solidFill>
                <a:effectLst/>
                <a:uLnTx/>
                <a:uFillTx/>
                <a:latin typeface="Times New Roman" pitchFamily="18" charset="0"/>
                <a:ea typeface="+mn-ea"/>
                <a:cs typeface="Times New Roman" pitchFamily="18" charset="0"/>
              </a:rPr>
              <a:t>Feedback</a:t>
            </a:r>
            <a:endParaRPr kumimoji="0" lang="en-US" sz="2400" b="0" i="0" u="none" strike="noStrike" kern="1200" cap="none" spc="0" normalizeH="0" baseline="0" noProof="0" dirty="0" smtClean="0">
              <a:ln>
                <a:noFill/>
              </a:ln>
              <a:solidFill>
                <a:schemeClr val="accent1">
                  <a:lumMod val="50000"/>
                </a:schemeClr>
              </a:solidFill>
              <a:effectLst/>
              <a:uLnTx/>
              <a:uFillTx/>
              <a:latin typeface="Times New Roman" pitchFamily="18" charset="0"/>
              <a:ea typeface="+mn-ea"/>
              <a:cs typeface="Times New Roman" pitchFamily="18" charset="0"/>
            </a:endParaRPr>
          </a:p>
          <a:p>
            <a:pPr marL="365760" marR="0" lvl="0" indent="-256032"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US" sz="27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Data  flow  diagram</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
        <p:nvSpPr>
          <p:cNvPr id="1027" name="Rectangle 3"/>
          <p:cNvSpPr>
            <a:spLocks noChangeArrowheads="1"/>
          </p:cNvSpPr>
          <p:nvPr/>
        </p:nvSpPr>
        <p:spPr bwMode="auto">
          <a:xfrm>
            <a:off x="3745282" y="5426291"/>
            <a:ext cx="4087276"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lumMod val="75000"/>
                    <a:lumOff val="25000"/>
                  </a:schemeClr>
                </a:solidFill>
                <a:effectLst/>
                <a:latin typeface="Times New Roman" pitchFamily="18" charset="0"/>
                <a:ea typeface="Bitstream Vera Sans"/>
                <a:cs typeface="Times New Roman" pitchFamily="18" charset="0"/>
              </a:rPr>
              <a:t>Context Level Diagram.</a:t>
            </a:r>
            <a:endParaRPr kumimoji="0" lang="en-US" sz="3600" b="0" i="0" u="none" strike="noStrike" cap="none" normalizeH="0" baseline="0" dirty="0" smtClean="0">
              <a:ln>
                <a:noFill/>
              </a:ln>
              <a:solidFill>
                <a:schemeClr val="tx1">
                  <a:lumMod val="75000"/>
                  <a:lumOff val="25000"/>
                </a:schemeClr>
              </a:solidFill>
              <a:effectLst/>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550" y="1252537"/>
            <a:ext cx="5791461" cy="391523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Data  flow  diagram</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
        <p:nvSpPr>
          <p:cNvPr id="6" name="Rectangle 3"/>
          <p:cNvSpPr>
            <a:spLocks noChangeArrowheads="1"/>
          </p:cNvSpPr>
          <p:nvPr/>
        </p:nvSpPr>
        <p:spPr bwMode="auto">
          <a:xfrm>
            <a:off x="8626642" y="3104147"/>
            <a:ext cx="2755232"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tx1">
                    <a:lumMod val="75000"/>
                    <a:lumOff val="25000"/>
                  </a:schemeClr>
                </a:solidFill>
                <a:effectLst/>
                <a:latin typeface="Times New Roman" pitchFamily="18" charset="0"/>
                <a:ea typeface="Bitstream Vera Sans"/>
                <a:cs typeface="Times New Roman" pitchFamily="18" charset="0"/>
              </a:rPr>
              <a:t>Level 1 Diagram.</a:t>
            </a:r>
            <a:endParaRPr kumimoji="0" lang="en-US" sz="3600" b="0" i="0" u="none" strike="noStrike" cap="none" normalizeH="0" baseline="0" dirty="0" smtClean="0">
              <a:ln>
                <a:noFill/>
              </a:ln>
              <a:solidFill>
                <a:schemeClr val="tx1">
                  <a:lumMod val="75000"/>
                  <a:lumOff val="25000"/>
                </a:schemeClr>
              </a:solidFill>
              <a:effectLst/>
              <a:latin typeface="Arial" pitchFamily="34" charset="0"/>
              <a:cs typeface="Arial"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75" y="1028700"/>
            <a:ext cx="5793940" cy="4384603"/>
          </a:xfrm>
          <a:prstGeom prst="rect">
            <a:avLst/>
          </a:prstGeom>
        </p:spPr>
      </p:pic>
      <p:cxnSp>
        <p:nvCxnSpPr>
          <p:cNvPr id="7" name="Straight Arrow Connector 6"/>
          <p:cNvCxnSpPr/>
          <p:nvPr/>
        </p:nvCxnSpPr>
        <p:spPr>
          <a:xfrm flipH="1">
            <a:off x="5461348" y="5135671"/>
            <a:ext cx="300625" cy="6388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5275545" y="6145079"/>
            <a:ext cx="1365337"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5275545" y="5774499"/>
            <a:ext cx="1365337" cy="0"/>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5275545" y="5774499"/>
            <a:ext cx="0" cy="37058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5540679" y="5776587"/>
            <a:ext cx="0" cy="370580"/>
          </a:xfrm>
          <a:prstGeom prst="line">
            <a:avLst/>
          </a:prstGeom>
        </p:spPr>
        <p:style>
          <a:lnRef idx="1">
            <a:schemeClr val="dk1"/>
          </a:lnRef>
          <a:fillRef idx="0">
            <a:schemeClr val="dk1"/>
          </a:fillRef>
          <a:effectRef idx="0">
            <a:schemeClr val="dk1"/>
          </a:effectRef>
          <a:fontRef idx="minor">
            <a:schemeClr val="tx1"/>
          </a:fontRef>
        </p:style>
      </p:cxnSp>
      <p:sp>
        <p:nvSpPr>
          <p:cNvPr id="15" name="Rectangle 3"/>
          <p:cNvSpPr>
            <a:spLocks noChangeArrowheads="1"/>
          </p:cNvSpPr>
          <p:nvPr/>
        </p:nvSpPr>
        <p:spPr bwMode="auto">
          <a:xfrm>
            <a:off x="5285984" y="5815912"/>
            <a:ext cx="1435666"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400" dirty="0" smtClean="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Database</a:t>
            </a:r>
            <a:endParaRPr kumimoji="0" lang="en-US" sz="1400" i="0" u="none" strike="noStrike" cap="none" normalizeH="0" baseline="0" dirty="0" smtClean="0">
              <a:ln>
                <a:noFill/>
              </a:ln>
              <a:solidFill>
                <a:schemeClr val="tx1">
                  <a:lumMod val="95000"/>
                  <a:lumOff val="5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564944" y="1728717"/>
            <a:ext cx="4495800" cy="20955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14695" y="853163"/>
            <a:ext cx="5562600" cy="5419725"/>
          </a:xfrm>
          <a:prstGeom prst="rect">
            <a:avLst/>
          </a:prstGeom>
        </p:spPr>
      </p:pic>
      <p:sp>
        <p:nvSpPr>
          <p:cNvPr id="3" name="Title 2"/>
          <p:cNvSpPr>
            <a:spLocks noGrp="1"/>
          </p:cNvSpPr>
          <p:nvPr>
            <p:ph type="title"/>
          </p:nvPr>
        </p:nvSpPr>
        <p:spPr>
          <a:xfrm>
            <a:off x="585537" y="178386"/>
            <a:ext cx="10972800" cy="675857"/>
          </a:xfrm>
        </p:spPr>
        <p:txBody>
          <a:bodyPr>
            <a:noAutofit/>
          </a:bodyPr>
          <a:lstStyle/>
          <a:p>
            <a:pPr algn="ctr"/>
            <a:r>
              <a:rPr lang="en-US" sz="4000" dirty="0" smtClean="0">
                <a:solidFill>
                  <a:srgbClr val="0070C0"/>
                </a:solidFill>
                <a:latin typeface="Algerian" pitchFamily="82" charset="0"/>
              </a:rPr>
              <a:t>E-r diagram</a:t>
            </a:r>
            <a:endParaRPr lang="en-US" sz="4000" dirty="0">
              <a:solidFill>
                <a:srgbClr val="0070C0"/>
              </a:solidFill>
              <a:latin typeface="Algerian" pitchFamily="82" charset="0"/>
            </a:endParaRPr>
          </a:p>
        </p:txBody>
      </p:sp>
      <p:sp>
        <p:nvSpPr>
          <p:cNvPr id="5" name="Content Placeholder 4"/>
          <p:cNvSpPr>
            <a:spLocks noGrp="1"/>
          </p:cNvSpPr>
          <p:nvPr>
            <p:ph idx="1"/>
          </p:nvPr>
        </p:nvSpPr>
        <p:spPr>
          <a:xfrm>
            <a:off x="609600" y="1094875"/>
            <a:ext cx="10972800" cy="4912418"/>
          </a:xfrm>
        </p:spPr>
        <p:txBody>
          <a:bodyPr/>
          <a:lstStyle/>
          <a:p>
            <a:pPr>
              <a:buClr>
                <a:srgbClr val="0070C0"/>
              </a:buClr>
              <a:buFont typeface="Wingdings 2" pitchFamily="18" charset="2"/>
              <a:buChar char="³"/>
            </a:pPr>
            <a:endParaRPr lang="en-US" sz="2400" dirty="0" smtClean="0">
              <a:solidFill>
                <a:schemeClr val="accent1">
                  <a:lumMod val="50000"/>
                </a:schemeClr>
              </a:solidFill>
              <a:latin typeface="Times New Roman" pitchFamily="18" charset="0"/>
              <a:cs typeface="Times New Roman" pitchFamily="18" charset="0"/>
            </a:endParaRPr>
          </a:p>
          <a:p>
            <a:pPr algn="ctr">
              <a:buNone/>
            </a:pP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573</TotalTime>
  <Words>337</Words>
  <Application>Microsoft Office PowerPoint</Application>
  <PresentationFormat>Widescreen</PresentationFormat>
  <Paragraphs>134</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Algerian</vt:lpstr>
      <vt:lpstr>Arial</vt:lpstr>
      <vt:lpstr>Bitstream Vera Sans</vt:lpstr>
      <vt:lpstr>Calibri</vt:lpstr>
      <vt:lpstr>Lucida Sans Unicode</vt:lpstr>
      <vt:lpstr>Times New Roman</vt:lpstr>
      <vt:lpstr>Verdana</vt:lpstr>
      <vt:lpstr>Wingdings 2</vt:lpstr>
      <vt:lpstr>Wingdings 3</vt:lpstr>
      <vt:lpstr>Concourse</vt:lpstr>
      <vt:lpstr>PowerPoint Presentation</vt:lpstr>
      <vt:lpstr>Contents</vt:lpstr>
      <vt:lpstr>PROJECT  PROFILE</vt:lpstr>
      <vt:lpstr>PowerPoint Presentation</vt:lpstr>
      <vt:lpstr>TECHNICAL DESCRIPTION</vt:lpstr>
      <vt:lpstr>PROJECT  MODULES</vt:lpstr>
      <vt:lpstr>Data  flow  diagram</vt:lpstr>
      <vt:lpstr>Data  flow  diagram</vt:lpstr>
      <vt:lpstr>E-r diagram</vt:lpstr>
      <vt:lpstr>Use Case Diagram</vt:lpstr>
      <vt:lpstr>Data  dictionary</vt:lpstr>
      <vt:lpstr>Data  dictionary</vt:lpstr>
      <vt:lpstr>Data  dictionary</vt:lpstr>
      <vt:lpstr>snapshots</vt:lpstr>
      <vt:lpstr>index</vt:lpstr>
      <vt:lpstr>About us</vt:lpstr>
      <vt:lpstr>About us</vt:lpstr>
      <vt:lpstr>Daily News</vt:lpstr>
      <vt:lpstr>Sport</vt:lpstr>
      <vt:lpstr>Business</vt:lpstr>
      <vt:lpstr>Political</vt:lpstr>
      <vt:lpstr>Entertainment</vt:lpstr>
      <vt:lpstr>Science &amp; Technology</vt:lpstr>
      <vt:lpstr>PowerPoint Presentation</vt:lpstr>
      <vt:lpstr>Photo Gallery</vt:lpstr>
      <vt:lpstr>snapshots</vt:lpstr>
      <vt:lpstr>index</vt:lpstr>
      <vt:lpstr>Add News</vt:lpstr>
      <vt:lpstr>Update News</vt:lpstr>
      <vt:lpstr>Add Banner</vt:lpstr>
      <vt:lpstr>Update Banner</vt:lpstr>
      <vt:lpstr>Add image</vt:lpstr>
      <vt:lpstr>Update Image</vt:lpstr>
      <vt:lpstr>View All News</vt:lpstr>
      <vt:lpstr>FUTURE  ENHANCEMENT</vt:lpstr>
      <vt:lpstr>BIBLiOGRAPHY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Kacha jenish</dc:creator>
  <cp:lastModifiedBy>Anil</cp:lastModifiedBy>
  <cp:revision>190</cp:revision>
  <dcterms:created xsi:type="dcterms:W3CDTF">2014-10-30T01:51:06Z</dcterms:created>
  <dcterms:modified xsi:type="dcterms:W3CDTF">2014-11-11T01:20:16Z</dcterms:modified>
</cp:coreProperties>
</file>